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7" r:id="rId2"/>
    <p:sldId id="339" r:id="rId3"/>
    <p:sldId id="345" r:id="rId4"/>
    <p:sldId id="347" r:id="rId5"/>
    <p:sldId id="348" r:id="rId6"/>
    <p:sldId id="309" r:id="rId7"/>
    <p:sldId id="327" r:id="rId8"/>
    <p:sldId id="349" r:id="rId9"/>
    <p:sldId id="310" r:id="rId10"/>
    <p:sldId id="334" r:id="rId11"/>
    <p:sldId id="336" r:id="rId12"/>
    <p:sldId id="342" r:id="rId13"/>
    <p:sldId id="312" r:id="rId14"/>
    <p:sldId id="313" r:id="rId15"/>
    <p:sldId id="316" r:id="rId16"/>
    <p:sldId id="311" r:id="rId17"/>
    <p:sldId id="320" r:id="rId18"/>
    <p:sldId id="355" r:id="rId19"/>
    <p:sldId id="356" r:id="rId20"/>
    <p:sldId id="315" r:id="rId21"/>
    <p:sldId id="317" r:id="rId22"/>
    <p:sldId id="319" r:id="rId23"/>
    <p:sldId id="354" r:id="rId24"/>
    <p:sldId id="323" r:id="rId25"/>
    <p:sldId id="322" r:id="rId26"/>
    <p:sldId id="352" r:id="rId27"/>
    <p:sldId id="338" r:id="rId28"/>
    <p:sldId id="353" r:id="rId29"/>
    <p:sldId id="357" r:id="rId30"/>
    <p:sldId id="358" r:id="rId31"/>
    <p:sldId id="359" r:id="rId32"/>
    <p:sldId id="366" r:id="rId3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967F16-3C10-4BFD-8D0B-030D12C2CC91}">
          <p14:sldIdLst>
            <p14:sldId id="287"/>
            <p14:sldId id="339"/>
            <p14:sldId id="345"/>
            <p14:sldId id="347"/>
            <p14:sldId id="348"/>
            <p14:sldId id="309"/>
            <p14:sldId id="327"/>
            <p14:sldId id="349"/>
            <p14:sldId id="310"/>
            <p14:sldId id="334"/>
            <p14:sldId id="336"/>
            <p14:sldId id="342"/>
            <p14:sldId id="312"/>
            <p14:sldId id="313"/>
            <p14:sldId id="316"/>
            <p14:sldId id="311"/>
            <p14:sldId id="320"/>
            <p14:sldId id="355"/>
            <p14:sldId id="356"/>
            <p14:sldId id="315"/>
            <p14:sldId id="317"/>
            <p14:sldId id="319"/>
            <p14:sldId id="354"/>
            <p14:sldId id="323"/>
            <p14:sldId id="322"/>
            <p14:sldId id="352"/>
            <p14:sldId id="338"/>
            <p14:sldId id="353"/>
            <p14:sldId id="357"/>
            <p14:sldId id="358"/>
            <p14:sldId id="359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0E3E5"/>
    <a:srgbClr val="A2252C"/>
    <a:srgbClr val="800000"/>
    <a:srgbClr val="BFBFBF"/>
    <a:srgbClr val="E49396"/>
    <a:srgbClr val="D67980"/>
    <a:srgbClr val="FF3A58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5858" autoAdjust="0"/>
  </p:normalViewPr>
  <p:slideViewPr>
    <p:cSldViewPr>
      <p:cViewPr varScale="1">
        <p:scale>
          <a:sx n="107" d="100"/>
          <a:sy n="107" d="100"/>
        </p:scale>
        <p:origin x="1248" y="84"/>
      </p:cViewPr>
      <p:guideLst>
        <p:guide orient="horz" pos="2160"/>
        <p:guide pos="2880"/>
        <p:guide orient="horz" pos="482"/>
        <p:guide orient="horz" pos="164"/>
        <p:guide orient="horz" pos="79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B3C3-5336-43C5-A840-D2C861877B3C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28FC-6E32-4076-9F26-B732974809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F9781-1173-45AA-84C0-639AC7192C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E4E10-E337-44C5-B357-E1E4D2C09E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9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1D256-7AA5-45AC-9CCF-B8968B86CE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6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265A7-599E-4B95-B0FA-17F5E1655B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51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FED5-D70B-48F7-B393-8890818F22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2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D96E5-25FB-435C-B439-D99399A848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9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07021-CF1B-4E32-BF04-4C86D36137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27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5EA4-14E2-4B7C-9DEE-55163A2D65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DE3D5-9DDC-4012-A342-8F272F0CB4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7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9E477-121E-4421-8E92-5529928F3B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14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85DF-E4EB-4D7A-9533-C7FAB3E5F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47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AD625-8D22-4446-B4F1-853A109011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gais.center-inform.ru/offers/zamena-retail-declaration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gais.center-inform.ru/egais/kontur_market.php" TargetMode="External"/><Relationship Id="rId2" Type="http://schemas.openxmlformats.org/officeDocument/2006/relationships/hyperlink" Target="http://www.7405405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p@center-inform.ru" TargetMode="External"/><Relationship Id="rId4" Type="http://schemas.openxmlformats.org/officeDocument/2006/relationships/hyperlink" Target="https://egais.center-inform.ru/tehpo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9126"/>
            <a:ext cx="2794525" cy="47397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4173" y="1412776"/>
            <a:ext cx="77042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с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Retail Declaration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альтернативное программное решение – </a:t>
            </a:r>
          </a:p>
          <a:p>
            <a:pPr algn="l" eaLnBrk="1" hangingPunct="1">
              <a:lnSpc>
                <a:spcPct val="125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ервис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>
                <a:latin typeface="+mj-lt"/>
                <a:ea typeface="+mj-ea"/>
                <a:cs typeface="+mj-cs"/>
              </a:rPr>
              <a:t>1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Работайте </a:t>
            </a:r>
            <a:r>
              <a:rPr lang="ru-RU" sz="2400" u="sng" dirty="0">
                <a:latin typeface="+mj-lt"/>
                <a:ea typeface="+mj-ea"/>
                <a:cs typeface="+mj-cs"/>
              </a:rPr>
              <a:t>с ЕГАИС </a:t>
            </a:r>
            <a:endParaRPr lang="ru-RU" sz="2400" u="sng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и </a:t>
            </a:r>
            <a:r>
              <a:rPr lang="ru-RU" sz="2400" u="sng" dirty="0">
                <a:latin typeface="+mj-lt"/>
                <a:ea typeface="+mj-ea"/>
                <a:cs typeface="+mj-cs"/>
              </a:rPr>
              <a:t>отчитывайтесь в 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ФСРАР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8"/>
          <p:cNvGrpSpPr/>
          <p:nvPr/>
        </p:nvGrpSpPr>
        <p:grpSpPr>
          <a:xfrm>
            <a:off x="327714" y="1916210"/>
            <a:ext cx="5480253" cy="144638"/>
            <a:chOff x="2262753" y="2626963"/>
            <a:chExt cx="7640664" cy="278969"/>
          </a:xfrm>
        </p:grpSpPr>
        <p:sp>
          <p:nvSpPr>
            <p:cNvPr id="41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43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2" descr="https://ui.skbkontur.ru/Retail/Alko/Snapshots/2.02%20Snapshot_Impor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b="34966"/>
          <a:stretch/>
        </p:blipFill>
        <p:spPr bwMode="auto">
          <a:xfrm>
            <a:off x="327715" y="2034285"/>
            <a:ext cx="5480253" cy="35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ui.skbkontur.ru/Retail/%D0%95%D0%93%D0%90%D0%98%D0%A1/_Design/Promo/For-presentation/1.01%20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68397" cy="38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8"/>
          <p:cNvGrpSpPr/>
          <p:nvPr/>
        </p:nvGrpSpPr>
        <p:grpSpPr>
          <a:xfrm>
            <a:off x="3419872" y="2492896"/>
            <a:ext cx="4968397" cy="144639"/>
            <a:chOff x="2262753" y="2626963"/>
            <a:chExt cx="7640664" cy="278969"/>
          </a:xfrm>
        </p:grpSpPr>
        <p:sp>
          <p:nvSpPr>
            <p:cNvPr id="49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51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Овал 53"/>
          <p:cNvSpPr/>
          <p:nvPr/>
        </p:nvSpPr>
        <p:spPr>
          <a:xfrm>
            <a:off x="7533418" y="3320988"/>
            <a:ext cx="99902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E63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8604448" y="3400425"/>
            <a:ext cx="576064" cy="0"/>
          </a:xfrm>
          <a:prstGeom prst="straightConnector1">
            <a:avLst/>
          </a:prstGeom>
          <a:ln w="101600">
            <a:solidFill>
              <a:srgbClr val="E94A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7533418" y="4725144"/>
            <a:ext cx="99902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E63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8596758" y="4833156"/>
            <a:ext cx="576064" cy="0"/>
          </a:xfrm>
          <a:prstGeom prst="straightConnector1">
            <a:avLst/>
          </a:prstGeom>
          <a:ln w="101600">
            <a:solidFill>
              <a:srgbClr val="E94A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7605426" y="5085184"/>
            <a:ext cx="99902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E63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8638678" y="5193196"/>
            <a:ext cx="576064" cy="0"/>
          </a:xfrm>
          <a:prstGeom prst="straightConnector1">
            <a:avLst/>
          </a:prstGeom>
          <a:ln w="101600">
            <a:solidFill>
              <a:srgbClr val="E94A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омер слайда 4"/>
          <p:cNvSpPr txBox="1">
            <a:spLocks/>
          </p:cNvSpPr>
          <p:nvPr/>
        </p:nvSpPr>
        <p:spPr>
          <a:xfrm>
            <a:off x="323528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1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151" y="1052736"/>
            <a:ext cx="8424936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Сервис позволяет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визуализировать работу с УТМ ЕГАИС, 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вести журнал учета розничных продаж АП также отчитываться в ФСРАР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1. Фиксировать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необходимые сведения в </a:t>
            </a:r>
            <a:r>
              <a:rPr lang="ru-RU" sz="1600" b="1" dirty="0">
                <a:solidFill>
                  <a:srgbClr val="364954"/>
                </a:solidFill>
                <a:latin typeface="+mn-lt"/>
              </a:rPr>
              <a:t>ЕГАИС</a:t>
            </a: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получать и подтверждать входящие ТТН, 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отправлять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исходящие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ТТН (возврат или перемещение) и 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ТТН с причиной «Поставка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» (сервис подойдет даже для небольшого оптовика),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корректно вести учет продукции на регистрах остатков №1 и №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2,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актуализировать остатки продукции (инвентаризация, постановка на баланс, списание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),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при продаже АП через кассу автоматически формировать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«чеки» (для маркированной АП) и акты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списания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(для пива  и не маркированной продукции) по проданной продукции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2. Вести автоматически </a:t>
            </a:r>
            <a:r>
              <a:rPr lang="ru-RU" sz="1600" b="1" dirty="0" smtClean="0">
                <a:solidFill>
                  <a:srgbClr val="364954"/>
                </a:solidFill>
                <a:latin typeface="+mn-lt"/>
              </a:rPr>
              <a:t>журнал </a:t>
            </a:r>
            <a:r>
              <a:rPr lang="ru-RU" sz="1600" b="1" dirty="0">
                <a:solidFill>
                  <a:srgbClr val="364954"/>
                </a:solidFill>
                <a:latin typeface="+mn-lt"/>
              </a:rPr>
              <a:t>учета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объема розничных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продаж при реализации продукции через кассу.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3.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Формировать и отправлять в </a:t>
            </a:r>
            <a:r>
              <a:rPr lang="ru-RU" sz="1600" b="1" dirty="0" err="1" smtClean="0">
                <a:solidFill>
                  <a:srgbClr val="364954"/>
                </a:solidFill>
                <a:latin typeface="+mn-lt"/>
              </a:rPr>
              <a:t>Росалкогольрегулирование</a:t>
            </a:r>
            <a:r>
              <a:rPr lang="en-US" sz="1600" b="1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декларации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по формам №11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(крепкий маркированный алкоголь) и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№12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(пиво и пивные напитки)</a:t>
            </a:r>
            <a:r>
              <a:rPr lang="ru-RU" sz="1600" b="1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600" b="1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11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2493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Декларирование </a:t>
            </a:r>
            <a:r>
              <a:rPr lang="ru-RU" sz="2400" u="sng" dirty="0">
                <a:latin typeface="+mj-lt"/>
                <a:ea typeface="+mj-ea"/>
                <a:cs typeface="+mj-cs"/>
              </a:rPr>
              <a:t>в РАР</a:t>
            </a:r>
            <a:r>
              <a:rPr lang="en-US" sz="1400" dirty="0" smtClean="0">
                <a:solidFill>
                  <a:srgbClr val="364954"/>
                </a:solidFill>
              </a:rPr>
              <a:t>:</a:t>
            </a:r>
            <a:endParaRPr lang="ru-RU" sz="1400" dirty="0" smtClean="0">
              <a:solidFill>
                <a:srgbClr val="364954"/>
              </a:solidFill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 smtClean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Быстрое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создание деклараций </a:t>
            </a:r>
            <a:r>
              <a:rPr lang="ru-RU" sz="1400" dirty="0">
                <a:latin typeface="+mn-lt"/>
              </a:rPr>
              <a:t>в 2 </a:t>
            </a:r>
            <a:r>
              <a:rPr lang="ru-RU" sz="1400" dirty="0" smtClean="0">
                <a:latin typeface="+mn-lt"/>
              </a:rPr>
              <a:t>клика</a:t>
            </a:r>
            <a:endParaRPr lang="ru-RU" sz="1400" dirty="0"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400" dirty="0">
                <a:latin typeface="+mn-lt"/>
              </a:rPr>
              <a:t>Приходная часть </a:t>
            </a:r>
            <a:r>
              <a:rPr lang="ru-RU" sz="1400" dirty="0" smtClean="0">
                <a:latin typeface="+mn-lt"/>
              </a:rPr>
              <a:t>формируется </a:t>
            </a:r>
            <a:r>
              <a:rPr lang="ru-RU" sz="1400" dirty="0">
                <a:latin typeface="+mn-lt"/>
              </a:rPr>
              <a:t>автоматически на </a:t>
            </a:r>
            <a:r>
              <a:rPr lang="ru-RU" sz="1400" dirty="0" smtClean="0">
                <a:latin typeface="+mn-lt"/>
              </a:rPr>
              <a:t>основании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накладных</a:t>
            </a:r>
            <a:r>
              <a:rPr lang="ru-RU" sz="1400" dirty="0">
                <a:latin typeface="+mn-lt"/>
              </a:rPr>
              <a:t>, принятых в </a:t>
            </a:r>
            <a:r>
              <a:rPr lang="ru-RU" sz="1400" dirty="0" err="1">
                <a:latin typeface="+mn-lt"/>
              </a:rPr>
              <a:t>Контур.Маркете</a:t>
            </a:r>
            <a:r>
              <a:rPr lang="ru-RU" sz="1400" dirty="0">
                <a:latin typeface="+mn-lt"/>
              </a:rPr>
              <a:t>. Расходная часть — по журналу учета продаж, который в свою очередь формируется на основании данных </a:t>
            </a:r>
            <a:r>
              <a:rPr lang="ru-RU" sz="1400" dirty="0" smtClean="0">
                <a:latin typeface="+mn-lt"/>
              </a:rPr>
              <a:t>по продажам через кассу (при </a:t>
            </a:r>
            <a:r>
              <a:rPr lang="ru-RU" sz="1400" dirty="0">
                <a:latin typeface="+mn-lt"/>
              </a:rPr>
              <a:t>отсутствии кассы, но правильном полноценном ведении журнала, расходная часть </a:t>
            </a:r>
            <a:r>
              <a:rPr lang="ru-RU" sz="1400" dirty="0" smtClean="0">
                <a:latin typeface="+mn-lt"/>
              </a:rPr>
              <a:t>также сформируется автоматически).</a:t>
            </a:r>
            <a:endParaRPr lang="ru-RU" sz="1400" dirty="0"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n-lt"/>
              </a:rPr>
              <a:t>Импорт деклараций </a:t>
            </a:r>
            <a:r>
              <a:rPr lang="ru-RU" sz="1400" dirty="0">
                <a:latin typeface="+mn-lt"/>
              </a:rPr>
              <a:t>из других </a:t>
            </a:r>
            <a:r>
              <a:rPr lang="ru-RU" sz="1400" dirty="0" smtClean="0">
                <a:latin typeface="+mn-lt"/>
              </a:rPr>
              <a:t>программ</a:t>
            </a:r>
            <a:r>
              <a:rPr lang="ru-RU" sz="1400" dirty="0">
                <a:latin typeface="+mn-lt"/>
              </a:rPr>
              <a:t> </a:t>
            </a:r>
            <a:endParaRPr lang="ru-RU" sz="1400" dirty="0" smtClean="0"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сервис можно загрузить декларации за предыдущий период из программ формирования  алкогольной отчетности, например, из </a:t>
            </a:r>
            <a:r>
              <a:rPr lang="en-US" sz="1400" dirty="0" smtClean="0">
                <a:latin typeface="+mn-lt"/>
              </a:rPr>
              <a:t>Retail Declaration 2.0 </a:t>
            </a:r>
            <a:r>
              <a:rPr lang="ru-RU" sz="1400" dirty="0" smtClean="0">
                <a:latin typeface="+mn-lt"/>
              </a:rPr>
              <a:t>или из «Декларант-</a:t>
            </a:r>
            <a:r>
              <a:rPr lang="ru-RU" sz="1400" dirty="0" err="1" smtClean="0">
                <a:latin typeface="+mn-lt"/>
              </a:rPr>
              <a:t>Алко</a:t>
            </a:r>
            <a:r>
              <a:rPr lang="ru-RU" sz="1400" dirty="0">
                <a:latin typeface="+mn-lt"/>
              </a:rPr>
              <a:t>». Документы импортируются в формате *</a:t>
            </a:r>
            <a:r>
              <a:rPr lang="ru-RU" sz="1400" dirty="0" err="1">
                <a:latin typeface="+mn-lt"/>
              </a:rPr>
              <a:t>xml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+mn-lt"/>
              </a:rPr>
              <a:t>Проверку </a:t>
            </a:r>
            <a:r>
              <a:rPr lang="ru-RU" sz="1400" b="1" dirty="0" smtClean="0">
                <a:latin typeface="+mn-lt"/>
              </a:rPr>
              <a:t>деклараций </a:t>
            </a:r>
            <a:r>
              <a:rPr lang="ru-RU" sz="1400" dirty="0">
                <a:latin typeface="+mn-lt"/>
              </a:rPr>
              <a:t>перед отправкой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400" dirty="0">
                <a:latin typeface="+mn-lt"/>
              </a:rPr>
              <a:t>Готовые декларации проходят автоматическую проверку. Большинство ошибок из импортированного файла сервис исправит сам. При отправке пустой декларации </a:t>
            </a:r>
            <a:r>
              <a:rPr lang="ru-RU" sz="1400" dirty="0" err="1">
                <a:latin typeface="+mn-lt"/>
              </a:rPr>
              <a:t>Контур.Маркет</a:t>
            </a:r>
            <a:r>
              <a:rPr lang="ru-RU" sz="1400" dirty="0">
                <a:latin typeface="+mn-lt"/>
              </a:rPr>
              <a:t> предупредит об этом</a:t>
            </a:r>
            <a:r>
              <a:rPr lang="ru-RU" sz="1400" dirty="0" smtClean="0">
                <a:latin typeface="+mn-lt"/>
              </a:rPr>
              <a:t>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n-lt"/>
              </a:rPr>
              <a:t>Удаленная работа</a:t>
            </a:r>
            <a:endParaRPr lang="ru-RU" sz="1400" b="1" dirty="0"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400" dirty="0" smtClean="0">
                <a:latin typeface="+mn-lt"/>
              </a:rPr>
              <a:t>Отправлять </a:t>
            </a:r>
            <a:r>
              <a:rPr lang="ru-RU" sz="1400" dirty="0">
                <a:latin typeface="+mn-lt"/>
              </a:rPr>
              <a:t>декларации </a:t>
            </a:r>
            <a:r>
              <a:rPr lang="ru-RU" sz="1400" dirty="0" smtClean="0">
                <a:latin typeface="+mn-lt"/>
              </a:rPr>
              <a:t>можно с</a:t>
            </a:r>
            <a:r>
              <a:rPr lang="ru-RU" sz="1400" dirty="0">
                <a:latin typeface="+mn-lt"/>
              </a:rPr>
              <a:t> любого компьютера, подключенного к </a:t>
            </a:r>
            <a:r>
              <a:rPr lang="ru-RU" sz="1400" dirty="0" smtClean="0">
                <a:latin typeface="+mn-lt"/>
              </a:rPr>
              <a:t>интернету с использованием сертификата клиента.</a:t>
            </a:r>
            <a:endParaRPr lang="en-US" sz="1400" dirty="0"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12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en-US" sz="2400" u="sng" dirty="0">
                <a:latin typeface="+mj-lt"/>
                <a:ea typeface="+mj-ea"/>
                <a:cs typeface="+mj-cs"/>
              </a:rPr>
              <a:t>2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Учет </a:t>
            </a:r>
            <a:r>
              <a:rPr lang="ru-RU" sz="2400" u="sng" dirty="0">
                <a:latin typeface="+mj-lt"/>
                <a:ea typeface="+mj-ea"/>
                <a:cs typeface="+mj-cs"/>
              </a:rPr>
              <a:t>товаров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36004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421" y="1700808"/>
            <a:ext cx="6778059" cy="503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720299"/>
            <a:ext cx="2699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полностью </a:t>
            </a:r>
            <a:endParaRPr lang="ru-RU" sz="1400" dirty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>
                <a:solidFill>
                  <a:srgbClr val="364954"/>
                </a:solidFill>
                <a:latin typeface="+mn-lt"/>
              </a:rPr>
              <a:t>автоматизирует работу с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товарами: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- прием и заведение 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накладных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- ценообразование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- инвентаризация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и продажа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на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кассе.</a:t>
            </a:r>
            <a:endParaRPr lang="ru-RU" sz="14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10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en-US" sz="2400" u="sng" dirty="0">
                <a:latin typeface="+mj-lt"/>
                <a:ea typeface="+mj-ea"/>
                <a:cs typeface="+mj-cs"/>
              </a:rPr>
              <a:t>3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Удобное заполнение каталога товаров</a:t>
            </a:r>
            <a:endParaRPr lang="ru-RU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r="11578"/>
          <a:stretch/>
        </p:blipFill>
        <p:spPr>
          <a:xfrm>
            <a:off x="-36511" y="1628563"/>
            <a:ext cx="4162798" cy="352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3544" r="4320"/>
          <a:stretch/>
        </p:blipFill>
        <p:spPr>
          <a:xfrm>
            <a:off x="3707905" y="2564904"/>
            <a:ext cx="5436096" cy="406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946" y="1412776"/>
            <a:ext cx="844852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3 способа </a:t>
            </a:r>
            <a:r>
              <a:rPr lang="ru-RU" b="1" dirty="0" smtClean="0">
                <a:solidFill>
                  <a:srgbClr val="364954"/>
                </a:solidFill>
                <a:latin typeface="+mn-lt"/>
              </a:rPr>
              <a:t>заполнения каталога товаров</a:t>
            </a:r>
            <a:r>
              <a:rPr lang="en-US" b="1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b="1" dirty="0" smtClean="0">
              <a:solidFill>
                <a:srgbClr val="364954"/>
              </a:solidFill>
              <a:latin typeface="+mn-lt"/>
            </a:endParaRPr>
          </a:p>
          <a:p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Создать </a:t>
            </a:r>
            <a:r>
              <a:rPr lang="ru-RU" sz="1600" u="sng" dirty="0" smtClean="0">
                <a:solidFill>
                  <a:srgbClr val="364954"/>
                </a:solidFill>
                <a:latin typeface="+mn-lt"/>
              </a:rPr>
              <a:t>карточку товара вручную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После создания карточки  надо заполнить название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,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стоимость и другие характеристики товара.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2. Загрузить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сразу </a:t>
            </a:r>
            <a:r>
              <a:rPr lang="ru-RU" sz="1600" u="sng" dirty="0">
                <a:solidFill>
                  <a:srgbClr val="364954"/>
                </a:solidFill>
                <a:latin typeface="+mn-lt"/>
              </a:rPr>
              <a:t>несколько товаров из </a:t>
            </a:r>
            <a:r>
              <a:rPr lang="ru-RU" sz="1600" u="sng" dirty="0" smtClean="0">
                <a:solidFill>
                  <a:srgbClr val="364954"/>
                </a:solidFill>
                <a:latin typeface="+mn-lt"/>
              </a:rPr>
              <a:t>списка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 формате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Excel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(до 5000 позиций одновременно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) по шаблону или с помощью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табличного импорта, при котором пользователь сам может указать мастеру импорта в каком столбце какая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информация содержится.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Для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импорта по шаблону надо скачать его из сервиса и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скопировать в шаблон столбец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с наименованиями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продукции из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вашей таблицы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. Можно скопировать также цены и 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штрихкоды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на продукцию,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если они есть.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Далее необходимо загрузить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заполненный шаблон в 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сервис – при этом автоматически будут созданы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карточки товаров для каждой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позиции.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3. Загрузить </a:t>
            </a:r>
            <a:r>
              <a:rPr lang="ru-RU" sz="1600" u="sng" dirty="0" smtClean="0">
                <a:solidFill>
                  <a:srgbClr val="364954"/>
                </a:solidFill>
                <a:latin typeface="+mn-lt"/>
              </a:rPr>
              <a:t>товар по</a:t>
            </a:r>
            <a:r>
              <a:rPr lang="ru-RU" sz="1600" u="sng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600" u="sng" dirty="0" err="1">
                <a:solidFill>
                  <a:srgbClr val="364954"/>
                </a:solidFill>
                <a:latin typeface="+mn-lt"/>
              </a:rPr>
              <a:t>штрихкоду</a:t>
            </a:r>
            <a:r>
              <a:rPr lang="ru-RU" sz="1600" u="sng" dirty="0">
                <a:solidFill>
                  <a:srgbClr val="364954"/>
                </a:solidFill>
                <a:latin typeface="+mn-lt"/>
              </a:rPr>
              <a:t> из готового каталога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товаров на 1,5 млн позиций. 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Для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 этого создайте карточку и отсканируйте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штрихкод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. Система по коду найдет товар в готовом каталоге и сама вставит в карточку название и группу товара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12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5000947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400" u="sng" dirty="0">
                <a:latin typeface="+mj-lt"/>
                <a:ea typeface="+mj-ea"/>
                <a:cs typeface="+mj-cs"/>
              </a:rPr>
              <a:t>Правильные» 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чеки</a:t>
            </a:r>
            <a:endParaRPr lang="ru-RU" sz="2400" u="sng" dirty="0">
              <a:latin typeface="+mj-lt"/>
              <a:ea typeface="+mj-ea"/>
              <a:cs typeface="+mj-cs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Сервис позволяет вести каталог 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товаров 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благодаря чему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Данные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о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товарах автоматически поступают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на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кассу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2. При продаже товара в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чеке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отражаются все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обязательные реквизиты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согласно требованиям 54-ФЗ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3. При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продаже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крепкого алкоголя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в чеке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дополнительно выводится специальный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QR-код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ЕГАИС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и ссылка на ресурс ФСРАР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36004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" name="Shape 122"/>
          <p:cNvPicPr preferRelativeResize="0">
            <a:picLocks noGrp="1"/>
          </p:cNvPicPr>
          <p:nvPr>
            <p:ph sz="quarter" idx="1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724128" y="1700808"/>
            <a:ext cx="3252192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>
                <a:latin typeface="+mj-lt"/>
                <a:ea typeface="+mj-ea"/>
                <a:cs typeface="+mj-cs"/>
              </a:rPr>
              <a:t>4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Сканируйте </a:t>
            </a:r>
            <a:r>
              <a:rPr lang="ru-RU" sz="2400" u="sng" dirty="0" err="1">
                <a:latin typeface="+mj-lt"/>
                <a:ea typeface="+mj-ea"/>
                <a:cs typeface="+mj-cs"/>
              </a:rPr>
              <a:t>штрихкоды</a:t>
            </a:r>
            <a:r>
              <a:rPr lang="ru-RU" sz="2400" u="sng" dirty="0">
                <a:latin typeface="+mj-lt"/>
                <a:ea typeface="+mj-ea"/>
                <a:cs typeface="+mj-cs"/>
              </a:rPr>
              <a:t> со смартфона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Shape 1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699792" y="1908026"/>
            <a:ext cx="6252864" cy="317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5671" y="1908026"/>
            <a:ext cx="32294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На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смартфон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можно установить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специальное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мобильное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приложение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для сканирования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штриховых кодов товаров и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>
                <a:solidFill>
                  <a:srgbClr val="364954"/>
                </a:solidFill>
                <a:latin typeface="+mn-lt"/>
              </a:rPr>
              <a:t>к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одов с акцизных марок – </a:t>
            </a:r>
          </a:p>
          <a:p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Контур.Сканер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. </a:t>
            </a:r>
          </a:p>
          <a:p>
            <a:endParaRPr lang="ru-RU" sz="1400" dirty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Это ускорит добавление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новых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товаров в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каталог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или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в кассовый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чек.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endParaRPr lang="ru-RU" sz="1400" dirty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Приложение доступно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бесплатно для гаджетов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на </a:t>
            </a:r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Android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 и </a:t>
            </a:r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iOS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400" dirty="0">
              <a:solidFill>
                <a:srgbClr val="36495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5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5. Работайте на кассе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549816"/>
            <a:ext cx="71960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4954"/>
                </a:solidFill>
                <a:latin typeface="+mn-lt"/>
              </a:rPr>
              <a:t>Кассовый модуль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можно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установить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на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компьютер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планшет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или 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POS-терминал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кассира. </a:t>
            </a:r>
          </a:p>
          <a:p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Модуль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работает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с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фискальными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и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rgbClr val="364954"/>
                </a:solidFill>
                <a:latin typeface="+mn-lt"/>
              </a:rPr>
              <a:t>нефискальными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принтерами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чеков,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а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также позволяет просто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фиксировать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продажи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без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печати документа.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Кассовый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модуль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отправляет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данные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о продажах в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товароучетный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веб-сервис </a:t>
            </a:r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4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10" name="Shape 137"/>
          <p:cNvPicPr preferRelativeResize="0"/>
          <p:nvPr/>
        </p:nvPicPr>
        <p:blipFill rotWithShape="1">
          <a:blip r:embed="rId3" cstate="print">
            <a:alphaModFix/>
          </a:blip>
          <a:srcRect b="5530"/>
          <a:stretch/>
        </p:blipFill>
        <p:spPr>
          <a:xfrm>
            <a:off x="2567609" y="1818261"/>
            <a:ext cx="6324871" cy="319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8"/>
          <p:cNvGrpSpPr/>
          <p:nvPr/>
        </p:nvGrpSpPr>
        <p:grpSpPr>
          <a:xfrm>
            <a:off x="2567609" y="1636482"/>
            <a:ext cx="6324871" cy="135207"/>
            <a:chOff x="2262753" y="2626963"/>
            <a:chExt cx="7640664" cy="278969"/>
          </a:xfrm>
        </p:grpSpPr>
        <p:sp>
          <p:nvSpPr>
            <p:cNvPr id="12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15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18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19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39553" y="1628800"/>
            <a:ext cx="8280920" cy="48245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dirty="0" smtClean="0"/>
              <a:t>1</a:t>
            </a:r>
            <a:r>
              <a:rPr lang="en-US" sz="1900" dirty="0">
                <a:solidFill>
                  <a:srgbClr val="364954"/>
                </a:solidFill>
              </a:rPr>
              <a:t>. </a:t>
            </a:r>
            <a:r>
              <a:rPr lang="ru-RU" sz="1900" dirty="0">
                <a:solidFill>
                  <a:srgbClr val="364954"/>
                </a:solidFill>
              </a:rPr>
              <a:t>Открытие и закрытие </a:t>
            </a:r>
            <a:r>
              <a:rPr lang="ru-RU" sz="1900" dirty="0" smtClean="0">
                <a:solidFill>
                  <a:srgbClr val="364954"/>
                </a:solidFill>
              </a:rPr>
              <a:t>смены </a:t>
            </a:r>
            <a:r>
              <a:rPr lang="ru-RU" sz="1900" dirty="0">
                <a:solidFill>
                  <a:srgbClr val="364954"/>
                </a:solidFill>
              </a:rPr>
              <a:t>(x- и z-отчеты)</a:t>
            </a:r>
          </a:p>
          <a:p>
            <a:pPr marL="0" indent="0">
              <a:buNone/>
            </a:pPr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364954"/>
                </a:solidFill>
              </a:rPr>
              <a:t>2. Продажа товаров на кассе, в </a:t>
            </a:r>
            <a:r>
              <a:rPr lang="ru-RU" sz="1900" dirty="0" err="1">
                <a:solidFill>
                  <a:srgbClr val="364954"/>
                </a:solidFill>
              </a:rPr>
              <a:t>т.ч</a:t>
            </a:r>
            <a:r>
              <a:rPr lang="ru-RU" sz="1900" dirty="0">
                <a:solidFill>
                  <a:srgbClr val="364954"/>
                </a:solidFill>
              </a:rPr>
              <a:t>. в</a:t>
            </a:r>
            <a:r>
              <a:rPr lang="ru-RU" sz="1900" dirty="0" smtClean="0">
                <a:solidFill>
                  <a:srgbClr val="364954"/>
                </a:solidFill>
              </a:rPr>
              <a:t>есовых, </a:t>
            </a:r>
            <a:r>
              <a:rPr lang="ru-RU" sz="1900" dirty="0">
                <a:solidFill>
                  <a:srgbClr val="364954"/>
                </a:solidFill>
              </a:rPr>
              <a:t>разливных, а также алкогольных</a:t>
            </a:r>
            <a:r>
              <a:rPr lang="en-US" sz="1900" dirty="0">
                <a:solidFill>
                  <a:srgbClr val="364954"/>
                </a:solidFill>
              </a:rPr>
              <a:t>:</a:t>
            </a:r>
          </a:p>
          <a:p>
            <a:r>
              <a:rPr lang="ru-RU" sz="1900" dirty="0">
                <a:solidFill>
                  <a:srgbClr val="364954"/>
                </a:solidFill>
              </a:rPr>
              <a:t>по штриховому коду</a:t>
            </a:r>
          </a:p>
          <a:p>
            <a:r>
              <a:rPr lang="ru-RU" sz="1900" dirty="0">
                <a:solidFill>
                  <a:srgbClr val="364954"/>
                </a:solidFill>
              </a:rPr>
              <a:t>по свободной цене</a:t>
            </a:r>
          </a:p>
          <a:p>
            <a:r>
              <a:rPr lang="ru-RU" sz="1900" dirty="0">
                <a:solidFill>
                  <a:srgbClr val="364954"/>
                </a:solidFill>
              </a:rPr>
              <a:t>со скидкой на конкретный товар</a:t>
            </a:r>
          </a:p>
          <a:p>
            <a:r>
              <a:rPr lang="ru-RU" sz="1900" dirty="0">
                <a:solidFill>
                  <a:srgbClr val="364954"/>
                </a:solidFill>
              </a:rPr>
              <a:t>отложенная продажа</a:t>
            </a:r>
          </a:p>
          <a:p>
            <a:pPr marL="0" indent="0">
              <a:buNone/>
            </a:pPr>
            <a:endParaRPr lang="ru-RU" sz="1900" dirty="0" smtClean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364954"/>
                </a:solidFill>
              </a:rPr>
              <a:t>3. </a:t>
            </a:r>
            <a:r>
              <a:rPr lang="ru-RU" sz="1900" dirty="0">
                <a:solidFill>
                  <a:srgbClr val="364954"/>
                </a:solidFill>
              </a:rPr>
              <a:t>Возврат товара</a:t>
            </a:r>
          </a:p>
          <a:p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364954"/>
                </a:solidFill>
              </a:rPr>
              <a:t>4</a:t>
            </a:r>
            <a:r>
              <a:rPr lang="en-US" sz="1900" dirty="0" smtClean="0">
                <a:solidFill>
                  <a:srgbClr val="364954"/>
                </a:solidFill>
              </a:rPr>
              <a:t>. </a:t>
            </a:r>
            <a:r>
              <a:rPr lang="ru-RU" sz="1900" dirty="0">
                <a:solidFill>
                  <a:srgbClr val="364954"/>
                </a:solidFill>
              </a:rPr>
              <a:t>Расчет наличными средствами или безналичным способом</a:t>
            </a:r>
          </a:p>
          <a:p>
            <a:pPr marL="0" indent="0">
              <a:buNone/>
            </a:pPr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364954"/>
                </a:solidFill>
              </a:rPr>
              <a:t>5</a:t>
            </a:r>
            <a:r>
              <a:rPr lang="ru-RU" sz="1900" dirty="0" smtClean="0">
                <a:solidFill>
                  <a:srgbClr val="364954"/>
                </a:solidFill>
              </a:rPr>
              <a:t>. </a:t>
            </a:r>
            <a:r>
              <a:rPr lang="ru-RU" sz="1900" dirty="0">
                <a:solidFill>
                  <a:srgbClr val="364954"/>
                </a:solidFill>
              </a:rPr>
              <a:t>Выем и внесение денежных средств</a:t>
            </a:r>
          </a:p>
          <a:p>
            <a:pPr marL="0" indent="0">
              <a:buNone/>
            </a:pPr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364954"/>
                </a:solidFill>
              </a:rPr>
              <a:t>6. Составление отчетов о текущем состоянии и закрытии смены.</a:t>
            </a:r>
          </a:p>
          <a:p>
            <a:pPr marL="0" indent="0">
              <a:buNone/>
            </a:pPr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364954"/>
                </a:solidFill>
              </a:rPr>
              <a:t>Кассовый </a:t>
            </a:r>
            <a:r>
              <a:rPr lang="ru-RU" sz="1900" dirty="0">
                <a:solidFill>
                  <a:srgbClr val="364954"/>
                </a:solidFill>
              </a:rPr>
              <a:t>модуль позволяет соблюдать кассовую дисциплину и выполнять требования 54-ФЗ  по заполнению кассового </a:t>
            </a:r>
            <a:r>
              <a:rPr lang="ru-RU" sz="1900" dirty="0" smtClean="0">
                <a:solidFill>
                  <a:srgbClr val="364954"/>
                </a:solidFill>
              </a:rPr>
              <a:t>чека необходимой информацией.</a:t>
            </a:r>
            <a:endParaRPr lang="ru-RU" sz="1900" dirty="0">
              <a:solidFill>
                <a:srgbClr val="364954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364954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364954"/>
              </a:solidFill>
            </a:endParaRP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-108520" y="873127"/>
            <a:ext cx="6260945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/>
              <a:t>Возможности </a:t>
            </a:r>
            <a:r>
              <a:rPr lang="ru-RU" sz="2400" u="sng" dirty="0" smtClean="0"/>
              <a:t>кассового модуля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3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 fontScale="90000"/>
          </a:bodyPr>
          <a:lstStyle/>
          <a:p>
            <a:pPr marL="266700" indent="-266700" algn="l">
              <a:lnSpc>
                <a:spcPct val="150000"/>
              </a:lnSpc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Ожидаемые изменения на рынке алкоголя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859" y="865396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 регулировании производства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и оборота алкогольной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продукции все меняется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очень быстро -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фактически ежедневно приходят новости о тех или иных планируемых изменениях. Меняется нормативно-правовая база, требования к учету продукции, меняется сама система ЕГАИС.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200" dirty="0" smtClean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В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течение 2018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году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планируется реализовать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поэтапный переход на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поэкземплярный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учет крепкого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алкоголя в системе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С 15.01.2018 года –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помарочное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списание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общепитом и удаленными магазинами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С 15.03.2018 года – зафиксировать в системе можно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ТТН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только в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3-ей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версии формата</a:t>
            </a: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 01.07.2018 года – ожидается полный переход на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поэкземплярный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учет крепкого алкоголя.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2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Кроме того, подготовлено, но пока еще не утверждено, постановление правительства, меняющее правила и формы представления деклараций в ФСРАР (согласно изменениям, внесенным 218-ФЗ  в 171-ФЗ).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2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Все это требует постоянного обновления и доработки учетных систем пользователей, что не может обеспечить разработчик 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Retail Declaration 2.0.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Поэтому мы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предлагаем своим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клиентам  перейти на альтернативное решение - 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6. Инструменты </a:t>
            </a:r>
            <a:r>
              <a:rPr lang="ru-RU" sz="2400" u="sng" dirty="0">
                <a:latin typeface="+mj-lt"/>
                <a:ea typeface="+mj-ea"/>
                <a:cs typeface="+mj-cs"/>
              </a:rPr>
              <a:t>ценовой политики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95897" y="1844824"/>
            <a:ext cx="4680520" cy="1368152"/>
          </a:xfrm>
          <a:prstGeom prst="rect">
            <a:avLst/>
          </a:prstGeom>
        </p:spPr>
        <p:txBody>
          <a:bodyPr wrap="square" lIns="0" rtlCol="0" anchor="b">
            <a:normAutofit/>
          </a:bodyPr>
          <a:lstStyle/>
          <a:p>
            <a:endParaRPr lang="ru-RU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271761" y="1628800"/>
            <a:ext cx="5052767" cy="922786"/>
          </a:xfrm>
          <a:prstGeom prst="rect">
            <a:avLst/>
          </a:prstGeom>
        </p:spPr>
        <p:txBody>
          <a:bodyPr wrap="square" lIns="0" rtlCol="0" anchor="b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Назначайте индивидуальные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правила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наценки</a:t>
            </a:r>
          </a:p>
        </p:txBody>
      </p:sp>
      <p:pic>
        <p:nvPicPr>
          <p:cNvPr id="24" name="Picture 2" descr="https://ui.skbkontur.ru/Retail/%d0%95%d0%93%d0%90%d0%98%d0%a1/_Design/Promo/Screenshots/1.03%20Natsenk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947" b="315"/>
          <a:stretch/>
        </p:blipFill>
        <p:spPr bwMode="auto">
          <a:xfrm>
            <a:off x="311413" y="1613644"/>
            <a:ext cx="3704108" cy="359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8"/>
          <p:cNvGrpSpPr/>
          <p:nvPr/>
        </p:nvGrpSpPr>
        <p:grpSpPr>
          <a:xfrm>
            <a:off x="311413" y="1484784"/>
            <a:ext cx="3704108" cy="115643"/>
            <a:chOff x="2262753" y="2626963"/>
            <a:chExt cx="7640664" cy="278969"/>
          </a:xfrm>
        </p:grpSpPr>
        <p:sp>
          <p:nvSpPr>
            <p:cNvPr id="26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28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2" descr="https://ui.skbkontur.ru/Retail/%d0%95%d0%93%d0%90%d0%98%d0%a1/_Design/Promo/Screenshots/1.10%20Print-pri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r="15493"/>
          <a:stretch/>
        </p:blipFill>
        <p:spPr bwMode="auto">
          <a:xfrm>
            <a:off x="2867559" y="3717032"/>
            <a:ext cx="350386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8"/>
          <p:cNvGrpSpPr/>
          <p:nvPr/>
        </p:nvGrpSpPr>
        <p:grpSpPr>
          <a:xfrm>
            <a:off x="2831601" y="3717032"/>
            <a:ext cx="3539825" cy="187550"/>
            <a:chOff x="2262753" y="2626963"/>
            <a:chExt cx="7640664" cy="278969"/>
          </a:xfrm>
        </p:grpSpPr>
        <p:sp>
          <p:nvSpPr>
            <p:cNvPr id="33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35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279873" y="2708920"/>
            <a:ext cx="3612607" cy="728464"/>
          </a:xfrm>
          <a:prstGeom prst="rect">
            <a:avLst/>
          </a:prstGeom>
        </p:spPr>
        <p:txBody>
          <a:bodyPr wrap="square" lIns="0" rtlCol="0" anchor="b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Печатайте индивидуальные                   ценники и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штрихкоды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240" y="3573016"/>
            <a:ext cx="2304256" cy="1512168"/>
          </a:xfrm>
          <a:prstGeom prst="rect">
            <a:avLst/>
          </a:prstGeom>
        </p:spPr>
        <p:txBody>
          <a:bodyPr wrap="square" lIns="0" rtlCol="0" anchor="b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64954"/>
                </a:solidFill>
                <a:latin typeface="+mn-lt"/>
              </a:rPr>
              <a:t>Проводите акции 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торговой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точке</a:t>
            </a: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(продавайте товары </a:t>
            </a: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со скидками)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686" y="5786680"/>
            <a:ext cx="2569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4954"/>
                </a:solidFill>
                <a:latin typeface="+mn-lt"/>
              </a:rPr>
              <a:t>Размещайте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штриховые коды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популярных товаров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под рукой у кассира (рядом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с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кассой)</a:t>
            </a:r>
            <a:endParaRPr lang="ru-RU" sz="14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40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>
                <a:latin typeface="+mj-lt"/>
                <a:ea typeface="+mj-ea"/>
                <a:cs typeface="+mj-cs"/>
              </a:rPr>
              <a:t>7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Скидки прямо на кассе</a:t>
            </a:r>
          </a:p>
        </p:txBody>
      </p:sp>
      <p:grpSp>
        <p:nvGrpSpPr>
          <p:cNvPr id="41" name="Group 8"/>
          <p:cNvGrpSpPr/>
          <p:nvPr/>
        </p:nvGrpSpPr>
        <p:grpSpPr>
          <a:xfrm>
            <a:off x="1399978" y="1728192"/>
            <a:ext cx="7398984" cy="164133"/>
            <a:chOff x="2262753" y="2626963"/>
            <a:chExt cx="7640664" cy="278969"/>
          </a:xfrm>
        </p:grpSpPr>
        <p:sp>
          <p:nvSpPr>
            <p:cNvPr id="42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44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705" y="1845645"/>
            <a:ext cx="7433767" cy="394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3059832" y="4608512"/>
            <a:ext cx="824179" cy="47775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E63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11560" y="4824536"/>
            <a:ext cx="576064" cy="0"/>
          </a:xfrm>
          <a:prstGeom prst="straightConnector1">
            <a:avLst/>
          </a:prstGeom>
          <a:ln w="101600">
            <a:solidFill>
              <a:srgbClr val="E94A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Номер слайда 4"/>
          <p:cNvSpPr txBox="1">
            <a:spLocks/>
          </p:cNvSpPr>
          <p:nvPr/>
        </p:nvSpPr>
        <p:spPr>
          <a:xfrm>
            <a:off x="107504" y="6619651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21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>
                <a:latin typeface="+mj-lt"/>
                <a:ea typeface="+mj-ea"/>
                <a:cs typeface="+mj-cs"/>
              </a:rPr>
              <a:t>8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. Контролируйте продажи по отчетам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60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2925178" y="1556793"/>
            <a:ext cx="5966114" cy="160046"/>
            <a:chOff x="2262753" y="2626963"/>
            <a:chExt cx="7640664" cy="278969"/>
          </a:xfrm>
        </p:grpSpPr>
        <p:sp>
          <p:nvSpPr>
            <p:cNvPr id="28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30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5206" y="1728194"/>
            <a:ext cx="5980008" cy="450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9956" y="1628800"/>
            <a:ext cx="26038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В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личном кабинете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сервиса </a:t>
            </a:r>
            <a:r>
              <a:rPr lang="ru-RU" sz="14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  в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режиме онлайн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можно видеть</a:t>
            </a:r>
          </a:p>
          <a:p>
            <a:r>
              <a:rPr lang="ru-RU" sz="1400" u="sng" dirty="0" smtClean="0">
                <a:solidFill>
                  <a:srgbClr val="364954"/>
                </a:solidFill>
                <a:latin typeface="+mn-lt"/>
              </a:rPr>
              <a:t>отчеты по поставкам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(для товароведа – текущие остатки, ср. расход в день, дату последней поставки)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и </a:t>
            </a:r>
            <a:r>
              <a:rPr lang="ru-RU" sz="1400" u="sng" dirty="0" smtClean="0">
                <a:solidFill>
                  <a:srgbClr val="364954"/>
                </a:solidFill>
                <a:latin typeface="+mn-lt"/>
              </a:rPr>
              <a:t>отчеты по продажам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для директора</a:t>
            </a:r>
            <a:r>
              <a:rPr lang="en-US" sz="1400" dirty="0" smtClean="0">
                <a:solidFill>
                  <a:srgbClr val="364954"/>
                </a:solidFill>
                <a:latin typeface="+mn-lt"/>
              </a:rPr>
              <a:t>/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менеджера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 закупкам.</a:t>
            </a:r>
          </a:p>
          <a:p>
            <a:endParaRPr lang="ru-RU" sz="1400" dirty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Это позволяет отслеживать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работу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торговой точки и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видеть данные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- о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выручке и прибыли,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- о ценах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а также  контролировать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продажи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магазину в целом,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группе товаров или конкретной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позиции по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дням/неделям/месяцам.</a:t>
            </a:r>
          </a:p>
        </p:txBody>
      </p:sp>
      <p:pic>
        <p:nvPicPr>
          <p:cNvPr id="35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9. Отслеживайте пустые полки</a:t>
            </a:r>
            <a:endParaRPr lang="ru-RU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s://ui.skbkontur.ru/Retail/%d0%95%d0%93%d0%90%d0%98%d0%a1/_Design/Promo/Screenshots/1.02%20Pustie-polk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9"/>
          <a:stretch/>
        </p:blipFill>
        <p:spPr bwMode="auto">
          <a:xfrm>
            <a:off x="1919536" y="1682356"/>
            <a:ext cx="6993744" cy="462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8"/>
          <p:cNvGrpSpPr/>
          <p:nvPr/>
        </p:nvGrpSpPr>
        <p:grpSpPr>
          <a:xfrm>
            <a:off x="1919536" y="1484784"/>
            <a:ext cx="7224464" cy="288032"/>
            <a:chOff x="2262753" y="2626963"/>
            <a:chExt cx="7640664" cy="278969"/>
          </a:xfrm>
        </p:grpSpPr>
        <p:sp>
          <p:nvSpPr>
            <p:cNvPr id="14" name="Round Same Side Corner Rectangle 10"/>
            <p:cNvSpPr/>
            <p:nvPr/>
          </p:nvSpPr>
          <p:spPr>
            <a:xfrm>
              <a:off x="2262753" y="2626963"/>
              <a:ext cx="7640664" cy="278969"/>
            </a:xfrm>
            <a:prstGeom prst="round2Same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1"/>
            <p:cNvGrpSpPr/>
            <p:nvPr/>
          </p:nvGrpSpPr>
          <p:grpSpPr>
            <a:xfrm>
              <a:off x="2338551" y="2693885"/>
              <a:ext cx="453886" cy="106230"/>
              <a:chOff x="2338551" y="2693885"/>
              <a:chExt cx="453886" cy="106230"/>
            </a:xfrm>
          </p:grpSpPr>
          <p:sp>
            <p:nvSpPr>
              <p:cNvPr id="16" name="Oval 12"/>
              <p:cNvSpPr/>
              <p:nvPr/>
            </p:nvSpPr>
            <p:spPr>
              <a:xfrm>
                <a:off x="2338551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3"/>
              <p:cNvSpPr/>
              <p:nvPr/>
            </p:nvSpPr>
            <p:spPr>
              <a:xfrm>
                <a:off x="2512379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4"/>
              <p:cNvSpPr/>
              <p:nvPr/>
            </p:nvSpPr>
            <p:spPr>
              <a:xfrm>
                <a:off x="2686207" y="2693885"/>
                <a:ext cx="106230" cy="10623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Овал 18"/>
          <p:cNvSpPr/>
          <p:nvPr/>
        </p:nvSpPr>
        <p:spPr>
          <a:xfrm>
            <a:off x="3923928" y="2636912"/>
            <a:ext cx="1008112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E83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87624" y="2780928"/>
            <a:ext cx="576064" cy="0"/>
          </a:xfrm>
          <a:prstGeom prst="straightConnector1">
            <a:avLst/>
          </a:prstGeom>
          <a:ln w="101600">
            <a:solidFill>
              <a:srgbClr val="E528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4437112"/>
            <a:ext cx="2699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В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доступны актуальные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данные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по остаткам 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— Вы можете их отследить </a:t>
            </a: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и своевременно заказать 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нужные 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позиции,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не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sz="1400" dirty="0" smtClean="0">
                <a:solidFill>
                  <a:srgbClr val="364954"/>
                </a:solidFill>
                <a:latin typeface="+mn-lt"/>
              </a:rPr>
              <a:t>теряя Вашу прибыль</a:t>
            </a:r>
            <a:r>
              <a:rPr lang="ru-RU" sz="1400" dirty="0">
                <a:solidFill>
                  <a:srgbClr val="364954"/>
                </a:solidFill>
                <a:latin typeface="+mn-lt"/>
              </a:rPr>
              <a:t>. </a:t>
            </a:r>
          </a:p>
        </p:txBody>
      </p:sp>
      <p:sp>
        <p:nvSpPr>
          <p:cNvPr id="22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10. Совместимость с кассами и ПО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19154"/>
            <a:ext cx="6840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 работает с </a:t>
            </a:r>
            <a:r>
              <a:rPr lang="ru-RU" u="sng" dirty="0">
                <a:solidFill>
                  <a:srgbClr val="364954"/>
                </a:solidFill>
                <a:latin typeface="+mn-lt"/>
              </a:rPr>
              <a:t>фискальными принтерами </a:t>
            </a:r>
            <a:r>
              <a:rPr lang="ru-RU" u="sng" dirty="0" smtClean="0">
                <a:solidFill>
                  <a:srgbClr val="364954"/>
                </a:solidFill>
                <a:latin typeface="+mn-lt"/>
              </a:rPr>
              <a:t>чеков и смарт-терминалами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  ведущих 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производителей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ККТ</a:t>
            </a:r>
            <a:r>
              <a:rPr lang="en-US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dirty="0">
              <a:solidFill>
                <a:srgbClr val="364954"/>
              </a:solidFill>
              <a:latin typeface="+mn-lt"/>
            </a:endParaRPr>
          </a:p>
          <a:p>
            <a:endParaRPr lang="ru-RU" sz="1400" dirty="0" smtClean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46991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FPrint-22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ПТК с ФН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Атол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55Ф с ФН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Атол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11Ф с ФН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Атол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30Ф с ФН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Атол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25Ф с ФН</a:t>
            </a:r>
          </a:p>
        </p:txBody>
      </p:sp>
      <p:pic>
        <p:nvPicPr>
          <p:cNvPr id="1028" name="Picture 4" descr="А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1" y="3299500"/>
            <a:ext cx="123886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римк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240261"/>
            <a:ext cx="1496961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3935378"/>
            <a:ext cx="20162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 err="1" smtClean="0">
                <a:solidFill>
                  <a:srgbClr val="364954"/>
                </a:solidFill>
                <a:latin typeface="+mn-lt"/>
              </a:rPr>
              <a:t>VikiPrint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57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Ф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 err="1" smtClean="0">
                <a:solidFill>
                  <a:srgbClr val="364954"/>
                </a:solidFill>
                <a:latin typeface="+mn-lt"/>
              </a:rPr>
              <a:t>VikiPrint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57+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Ф</a:t>
            </a: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 err="1" smtClean="0">
                <a:solidFill>
                  <a:srgbClr val="364954"/>
                </a:solidFill>
                <a:latin typeface="+mn-lt"/>
              </a:rPr>
              <a:t>VikiPrint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80+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Ф</a:t>
            </a:r>
          </a:p>
        </p:txBody>
      </p:sp>
      <p:pic>
        <p:nvPicPr>
          <p:cNvPr id="1032" name="Picture 8" descr="Штрих-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191068"/>
            <a:ext cx="610829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3934609"/>
            <a:ext cx="1723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Retail-01K</a:t>
            </a:r>
            <a:endParaRPr lang="en-US" sz="1600" dirty="0">
              <a:solidFill>
                <a:srgbClr val="364954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Штрих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On-line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40261"/>
            <a:ext cx="1600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060740" y="3934608"/>
            <a:ext cx="1723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все смарт-терминалы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«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Эвотор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»</a:t>
            </a:r>
            <a:endParaRPr lang="en-US" sz="1600" dirty="0">
              <a:solidFill>
                <a:srgbClr val="36495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16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10. Совместимость с кассами и ПО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1556792"/>
            <a:ext cx="795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64954"/>
                </a:solidFill>
                <a:latin typeface="+mn-lt"/>
              </a:rPr>
              <a:t>Кассовый модуль </a:t>
            </a:r>
            <a:r>
              <a:rPr lang="ru-RU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совместим </a:t>
            </a:r>
            <a:endParaRPr lang="en-US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dirty="0" smtClean="0">
                <a:solidFill>
                  <a:srgbClr val="364954"/>
                </a:solidFill>
                <a:latin typeface="+mn-lt"/>
              </a:rPr>
              <a:t>с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  </a:t>
            </a:r>
            <a:r>
              <a:rPr lang="ru-RU" u="sng" dirty="0" smtClean="0">
                <a:solidFill>
                  <a:srgbClr val="364954"/>
                </a:solidFill>
                <a:latin typeface="+mn-lt"/>
              </a:rPr>
              <a:t>кассовым программным ПО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и </a:t>
            </a:r>
            <a:r>
              <a:rPr lang="ru-RU" u="sng" dirty="0" smtClean="0">
                <a:solidFill>
                  <a:srgbClr val="364954"/>
                </a:solidFill>
                <a:latin typeface="+mn-lt"/>
              </a:rPr>
              <a:t>ПО для </a:t>
            </a:r>
            <a:r>
              <a:rPr lang="en-US" u="sng" dirty="0" smtClean="0">
                <a:solidFill>
                  <a:srgbClr val="364954"/>
                </a:solidFill>
                <a:latin typeface="+mn-lt"/>
              </a:rPr>
              <a:t>POS-</a:t>
            </a:r>
            <a:r>
              <a:rPr lang="ru-RU" u="sng" dirty="0" smtClean="0">
                <a:solidFill>
                  <a:srgbClr val="364954"/>
                </a:solidFill>
                <a:latin typeface="+mn-lt"/>
              </a:rPr>
              <a:t>систем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ведущих производителей</a:t>
            </a:r>
            <a:r>
              <a:rPr lang="en-US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400" dirty="0" smtClean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2976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ПО для POS-систем 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«Свой магазин» 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и «Магазин у дома»: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Frontol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xPOS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Frontol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5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1028" name="Picture 4" descr="А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1" y="2661723"/>
            <a:ext cx="1371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римк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4" y="2614097"/>
            <a:ext cx="16573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3212976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Программа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Set Start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для касс: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Viki Mini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Viki Micro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Viki Tower</a:t>
            </a:r>
          </a:p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Viki Classic</a:t>
            </a:r>
          </a:p>
        </p:txBody>
      </p:sp>
      <p:pic>
        <p:nvPicPr>
          <p:cNvPr id="1032" name="Picture 8" descr="Штрих-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67627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321297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Базовая версия 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«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Кассир 5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» и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364954"/>
                </a:solidFill>
                <a:latin typeface="+mn-lt"/>
              </a:rPr>
            </a:br>
            <a:r>
              <a:rPr lang="ru-RU" sz="1600" dirty="0">
                <a:solidFill>
                  <a:srgbClr val="364954"/>
                </a:solidFill>
                <a:latin typeface="+mn-lt"/>
              </a:rPr>
              <a:t>«Кассир </a:t>
            </a:r>
            <a:r>
              <a:rPr lang="ru-RU" sz="1600" dirty="0" err="1">
                <a:solidFill>
                  <a:srgbClr val="364954"/>
                </a:solidFill>
                <a:latin typeface="+mn-lt"/>
              </a:rPr>
              <a:t>miniPOS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»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5" y="5180999"/>
            <a:ext cx="8464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64954"/>
                </a:solidFill>
                <a:latin typeface="+mn-lt"/>
              </a:rPr>
              <a:t>Кассовый 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модуль </a:t>
            </a:r>
            <a:r>
              <a:rPr lang="ru-RU" dirty="0" err="1">
                <a:solidFill>
                  <a:srgbClr val="364954"/>
                </a:solidFill>
                <a:latin typeface="+mn-lt"/>
              </a:rPr>
              <a:t>Контур.Маркета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 работает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с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 любыми </a:t>
            </a:r>
            <a:r>
              <a:rPr lang="ru-RU" u="sng" dirty="0">
                <a:solidFill>
                  <a:srgbClr val="364954"/>
                </a:solidFill>
                <a:latin typeface="+mn-lt"/>
              </a:rPr>
              <a:t>сканерами </a:t>
            </a:r>
            <a:r>
              <a:rPr lang="ru-RU" u="sng" dirty="0" smtClean="0">
                <a:solidFill>
                  <a:srgbClr val="364954"/>
                </a:solidFill>
                <a:latin typeface="+mn-lt"/>
              </a:rPr>
              <a:t>штриховых кодов </a:t>
            </a:r>
            <a:endParaRPr lang="en-US" u="sng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dirty="0" smtClean="0">
                <a:solidFill>
                  <a:srgbClr val="364954"/>
                </a:solidFill>
                <a:latin typeface="+mn-lt"/>
              </a:rPr>
              <a:t>(линейных и двумерных), а также с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 </a:t>
            </a:r>
            <a:r>
              <a:rPr lang="ru-RU" u="sng" dirty="0" err="1">
                <a:solidFill>
                  <a:srgbClr val="364954"/>
                </a:solidFill>
                <a:latin typeface="+mn-lt"/>
              </a:rPr>
              <a:t>прикассовыми</a:t>
            </a:r>
            <a:r>
              <a:rPr lang="ru-RU" u="sng" dirty="0">
                <a:solidFill>
                  <a:srgbClr val="364954"/>
                </a:solidFill>
                <a:latin typeface="+mn-lt"/>
              </a:rPr>
              <a:t> весами моделей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:</a:t>
            </a:r>
            <a:endParaRPr lang="en-US" dirty="0" smtClean="0">
              <a:solidFill>
                <a:srgbClr val="364954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64954"/>
                </a:solidFill>
                <a:latin typeface="+mn-lt"/>
              </a:rPr>
              <a:t>«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Штрих-</a:t>
            </a:r>
            <a:r>
              <a:rPr lang="ru-RU" dirty="0" err="1">
                <a:solidFill>
                  <a:srgbClr val="364954"/>
                </a:solidFill>
                <a:latin typeface="+mn-lt"/>
              </a:rPr>
              <a:t>Слим</a:t>
            </a:r>
            <a:r>
              <a:rPr lang="ru-RU" dirty="0">
                <a:solidFill>
                  <a:srgbClr val="364954"/>
                </a:solidFill>
                <a:latin typeface="+mn-lt"/>
              </a:rPr>
              <a:t>» 200/300/400/500 по протоколу POS2;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64954"/>
                </a:solidFill>
                <a:latin typeface="+mn-lt"/>
              </a:rPr>
              <a:t>CAS моделей АР, AD, DB, ER.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3212976"/>
            <a:ext cx="201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Приложение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Эвотор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</a:t>
            </a: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«Файловый обмен»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52" y="2580759"/>
            <a:ext cx="1600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 fontScale="90000"/>
          </a:bodyPr>
          <a:lstStyle/>
          <a:p>
            <a:pPr marL="266700" indent="-266700" algn="l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Альтернативное решение –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Контур.Маркет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4344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64954"/>
                </a:solidFill>
                <a:latin typeface="+mn-lt"/>
              </a:rPr>
              <a:t>Функционал и тарифы сервиса</a:t>
            </a:r>
            <a:r>
              <a:rPr lang="en-US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dirty="0">
              <a:solidFill>
                <a:srgbClr val="364954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4204"/>
              </p:ext>
            </p:extLst>
          </p:nvPr>
        </p:nvGraphicFramePr>
        <p:xfrm>
          <a:off x="368524" y="1484784"/>
          <a:ext cx="845194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Тарифы и функционал</a:t>
                      </a:r>
                      <a:endParaRPr lang="ru-RU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Неалкогольная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розница и общепит</a:t>
                      </a:r>
                      <a:endParaRPr lang="ru-RU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2252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Алкогольная розница и общепит</a:t>
                      </a:r>
                      <a:endParaRPr lang="ru-RU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 vMerge="1">
                  <a:txBody>
                    <a:bodyPr/>
                    <a:lstStyle/>
                    <a:p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Касса и товары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Маркет</a:t>
                      </a:r>
                      <a:endParaRPr lang="en-US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ЕГАИС</a:t>
                      </a: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ЕГАИС + РАР</a:t>
                      </a: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Алкомаркет</a:t>
                      </a:r>
                      <a:endParaRPr lang="ru-RU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</a:t>
                      </a:r>
                      <a:r>
                        <a:rPr lang="ru-RU" sz="1600" baseline="0" dirty="0" smtClean="0"/>
                        <a:t> с кассой </a:t>
                      </a:r>
                    </a:p>
                    <a:p>
                      <a:r>
                        <a:rPr lang="ru-RU" sz="1600" baseline="0" dirty="0" smtClean="0"/>
                        <a:t>и ведение каталога товаров</a:t>
                      </a:r>
                    </a:p>
                  </a:txBody>
                  <a:tcPr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Есть</a:t>
                      </a:r>
                      <a:endParaRPr lang="ru-RU" sz="1600" dirty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mtClean="0"/>
                        <a:t>Работа</a:t>
                      </a:r>
                      <a:r>
                        <a:rPr lang="ru-RU" sz="1600" baseline="0" smtClean="0"/>
                        <a:t> с ЕГАИС</a:t>
                      </a:r>
                      <a:endParaRPr lang="ru-RU" sz="160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Есть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Формирование</a:t>
                      </a:r>
                      <a:r>
                        <a:rPr lang="ru-RU" sz="1600" baseline="0" dirty="0" smtClean="0"/>
                        <a:t> и отправка о</a:t>
                      </a:r>
                      <a:r>
                        <a:rPr lang="ru-RU" sz="1600" dirty="0" smtClean="0"/>
                        <a:t>тчетности</a:t>
                      </a:r>
                      <a:r>
                        <a:rPr lang="ru-RU" sz="1600" baseline="0" dirty="0" smtClean="0"/>
                        <a:t>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ФСРАР </a:t>
                      </a:r>
                      <a:endParaRPr lang="ru-RU" sz="1600" dirty="0"/>
                    </a:p>
                  </a:txBody>
                  <a:tcPr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Есть</a:t>
                      </a:r>
                      <a:endParaRPr lang="ru-RU" sz="1600" dirty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Учет</a:t>
                      </a:r>
                      <a:r>
                        <a:rPr lang="ru-RU" sz="1600" baseline="0" dirty="0" smtClean="0"/>
                        <a:t> товаров </a:t>
                      </a:r>
                    </a:p>
                    <a:p>
                      <a:r>
                        <a:rPr lang="ru-RU" sz="1600" baseline="0" dirty="0" smtClean="0"/>
                        <a:t>от поставки </a:t>
                      </a:r>
                    </a:p>
                    <a:p>
                      <a:r>
                        <a:rPr lang="ru-RU" sz="1600" baseline="0" dirty="0" smtClean="0"/>
                        <a:t>до продажи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Есть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Есть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85819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1600" dirty="0" err="1">
                <a:latin typeface="+mn-lt"/>
              </a:rPr>
              <a:t>ЦентрИнформ</a:t>
            </a:r>
            <a:r>
              <a:rPr lang="ru-RU" sz="1600" dirty="0">
                <a:latin typeface="+mn-lt"/>
              </a:rPr>
              <a:t> предлагает подключение </a:t>
            </a:r>
            <a:r>
              <a:rPr lang="ru-RU" sz="1600" dirty="0" smtClean="0">
                <a:latin typeface="+mn-lt"/>
              </a:rPr>
              <a:t>к сервису </a:t>
            </a:r>
            <a:r>
              <a:rPr lang="ru-RU" sz="1600" dirty="0">
                <a:latin typeface="+mn-lt"/>
              </a:rPr>
              <a:t>по следующим </a:t>
            </a:r>
            <a:r>
              <a:rPr lang="ru-RU" sz="1600" dirty="0" smtClean="0">
                <a:latin typeface="+mn-lt"/>
              </a:rPr>
              <a:t>тарифам от разработчика</a:t>
            </a:r>
            <a:r>
              <a:rPr lang="en-US" sz="1600" dirty="0" smtClean="0">
                <a:latin typeface="+mn-lt"/>
              </a:rPr>
              <a:t>:</a:t>
            </a:r>
            <a:r>
              <a:rPr lang="ru-RU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94339"/>
              </p:ext>
            </p:extLst>
          </p:nvPr>
        </p:nvGraphicFramePr>
        <p:xfrm>
          <a:off x="373596" y="1340768"/>
          <a:ext cx="8464548" cy="238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872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Тариф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A2252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пользования сервисом,  руб.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тарифная зона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1-ая тарифная зона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(ХМАО,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ЯМНО, Тюменская обл.)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2-ая тарифная зона (Пермский край,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Кемеровская и Челябинская обл.)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3-я тарифная зона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(г. Москва, Московская обл., Сахалинская обл.)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err="1" smtClean="0">
                          <a:latin typeface="+mn-lt"/>
                        </a:rPr>
                        <a:t>Алкомаркет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err="1" smtClean="0">
                          <a:latin typeface="+mn-lt"/>
                        </a:rPr>
                        <a:t>Алкомаркет</a:t>
                      </a:r>
                      <a:r>
                        <a:rPr lang="ru-RU" sz="1600" baseline="0" dirty="0" smtClean="0">
                          <a:latin typeface="+mn-lt"/>
                        </a:rPr>
                        <a:t>   </a:t>
                      </a:r>
                      <a:r>
                        <a:rPr lang="en-US" sz="1600" baseline="0" dirty="0" smtClean="0">
                          <a:latin typeface="+mn-lt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</a:rPr>
                        <a:t>доп. точка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 2 – 5 точки)</a:t>
                      </a:r>
                      <a:endParaRPr lang="ru-RU" sz="1600" baseline="0" dirty="0" smtClean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3 600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3 675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4 100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49096"/>
              </p:ext>
            </p:extLst>
          </p:nvPr>
        </p:nvGraphicFramePr>
        <p:xfrm>
          <a:off x="378575" y="4332064"/>
          <a:ext cx="8369888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Тариф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пользования сервисом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1-ую торговую точку,  руб.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пользования сервисом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доп. торговую точку,  руб.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</a:rPr>
                        <a:t>ЕГАИС + РАР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(на 2 – 5 точки)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</a:rPr>
                        <a:t>ЕГАИС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(на 2 – 5 точки)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2497" y="5949280"/>
            <a:ext cx="8071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+mn-lt"/>
              </a:rPr>
              <a:t>При количестве доп. точек большем 5 (пяти) - обращайтесь за получением доп. скидки </a:t>
            </a:r>
          </a:p>
          <a:p>
            <a:pPr marL="0" lvl="1"/>
            <a:r>
              <a:rPr lang="ru-RU" sz="1600" dirty="0" smtClean="0">
                <a:latin typeface="+mn-lt"/>
              </a:rPr>
              <a:t>с помощью формы обратной связи на сайте  </a:t>
            </a:r>
            <a:r>
              <a:rPr lang="en-US" sz="1600" dirty="0" smtClean="0">
                <a:latin typeface="+mn-lt"/>
              </a:rPr>
              <a:t>https</a:t>
            </a:r>
            <a:r>
              <a:rPr lang="en-US" sz="1600" dirty="0">
                <a:latin typeface="+mn-lt"/>
              </a:rPr>
              <a:t>://egais.center-inform.ru/tehpod/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2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8367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Стоимость тарифов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41" y="1556792"/>
            <a:ext cx="807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 стоимость тарифа входят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годовая лицензия на право использования программы для ЭВМ «</a:t>
            </a:r>
            <a:r>
              <a:rPr lang="ru-RU" sz="1600" dirty="0" err="1" smtClean="0">
                <a:latin typeface="+mn-lt"/>
              </a:rPr>
              <a:t>Контур.Маркет</a:t>
            </a:r>
            <a:r>
              <a:rPr lang="ru-RU" sz="1600" dirty="0" smtClean="0">
                <a:latin typeface="+mn-lt"/>
              </a:rPr>
              <a:t>»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услуги абонентского обслуживания по работе в программе (пользование службой технической поддержки в течение действия лицензии).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497" y="2852936"/>
            <a:ext cx="8071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+mn-lt"/>
              </a:rPr>
              <a:t>Тарифные </a:t>
            </a:r>
            <a:r>
              <a:rPr lang="ru-RU" sz="1600" dirty="0">
                <a:latin typeface="+mn-lt"/>
              </a:rPr>
              <a:t>планы </a:t>
            </a:r>
            <a:r>
              <a:rPr lang="ru-RU" sz="1600" dirty="0" err="1">
                <a:latin typeface="+mn-lt"/>
              </a:rPr>
              <a:t>Контур.Маркет</a:t>
            </a:r>
            <a:r>
              <a:rPr lang="ru-RU" sz="1600" dirty="0">
                <a:latin typeface="+mn-lt"/>
              </a:rPr>
              <a:t> приобретаются для каждой торговой точки. </a:t>
            </a:r>
          </a:p>
          <a:p>
            <a:pPr marL="0" lvl="1"/>
            <a:endParaRPr lang="ru-RU" sz="1600" dirty="0" smtClean="0">
              <a:latin typeface="+mn-lt"/>
            </a:endParaRPr>
          </a:p>
          <a:p>
            <a:pPr marL="0" lvl="1"/>
            <a:r>
              <a:rPr lang="ru-RU" sz="1600" dirty="0" smtClean="0">
                <a:latin typeface="+mn-lt"/>
              </a:rPr>
              <a:t>Торговая </a:t>
            </a:r>
            <a:r>
              <a:rPr lang="ru-RU" sz="1600" dirty="0">
                <a:latin typeface="+mn-lt"/>
              </a:rPr>
              <a:t>точка – подразделение, по которому необходимо вести обособленный учет товаров (с собственными справочником номенклатуры, остатками товаров и отчетами по выручке, прибыли и остаткам), либо уникальный адрес осуществления деятельности в системе </a:t>
            </a:r>
            <a:r>
              <a:rPr lang="ru-RU" sz="1600" dirty="0" smtClean="0">
                <a:latin typeface="+mn-lt"/>
              </a:rPr>
              <a:t>ЕГАИС.</a:t>
            </a:r>
          </a:p>
          <a:p>
            <a:pPr marL="0" lvl="1"/>
            <a:endParaRPr lang="ru-RU" sz="1600" dirty="0">
              <a:latin typeface="+mn-lt"/>
            </a:endParaRPr>
          </a:p>
          <a:p>
            <a:pPr marL="0" lvl="1"/>
            <a:r>
              <a:rPr lang="ru-RU" sz="1600" dirty="0" smtClean="0">
                <a:latin typeface="+mn-lt"/>
              </a:rPr>
              <a:t>Количество </a:t>
            </a:r>
            <a:r>
              <a:rPr lang="ru-RU" sz="1600" dirty="0">
                <a:latin typeface="+mn-lt"/>
              </a:rPr>
              <a:t>торговых точек, на которые приобретается право использования </a:t>
            </a:r>
            <a:r>
              <a:rPr lang="ru-RU" sz="1600" dirty="0" err="1">
                <a:latin typeface="+mn-lt"/>
              </a:rPr>
              <a:t>Контур.Маркета</a:t>
            </a:r>
            <a:r>
              <a:rPr lang="ru-RU" sz="1600" dirty="0">
                <a:latin typeface="+mn-lt"/>
              </a:rPr>
              <a:t>, может быть увеличено </a:t>
            </a:r>
            <a:r>
              <a:rPr lang="ru-RU" sz="1600" dirty="0" smtClean="0">
                <a:latin typeface="+mn-lt"/>
              </a:rPr>
              <a:t>в любой момент. 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Возможности тарифа «</a:t>
            </a:r>
            <a:r>
              <a:rPr lang="ru-RU" sz="2400" u="sng" dirty="0" err="1" smtClean="0">
                <a:latin typeface="+mj-lt"/>
                <a:ea typeface="+mj-ea"/>
                <a:cs typeface="+mj-cs"/>
              </a:rPr>
              <a:t>Алкомаркет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»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743" y="1700808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Доступ к сервису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по тарифу «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Алкомаркет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» позволяет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r>
              <a:rPr lang="ru-RU" sz="1600" u="sng" dirty="0">
                <a:latin typeface="+mn-lt"/>
              </a:rPr>
              <a:t>1</a:t>
            </a:r>
            <a:r>
              <a:rPr lang="ru-RU" sz="1600" u="sng" dirty="0" smtClean="0">
                <a:latin typeface="+mn-lt"/>
              </a:rPr>
              <a:t>. Работать </a:t>
            </a:r>
            <a:r>
              <a:rPr lang="ru-RU" sz="1600" u="sng" dirty="0">
                <a:latin typeface="+mn-lt"/>
              </a:rPr>
              <a:t>с </a:t>
            </a:r>
            <a:r>
              <a:rPr lang="ru-RU" sz="1600" u="sng" dirty="0" smtClean="0">
                <a:latin typeface="+mn-lt"/>
              </a:rPr>
              <a:t>кассой и вести справочник товаров </a:t>
            </a:r>
            <a:endParaRPr lang="ru-RU" sz="1600" u="sng" dirty="0">
              <a:latin typeface="+mn-lt"/>
            </a:endParaRPr>
          </a:p>
          <a:p>
            <a:r>
              <a:rPr lang="ru-RU" sz="1600" dirty="0">
                <a:latin typeface="+mn-lt"/>
              </a:rPr>
              <a:t>- вести каталог товаров, как алкогольных, так и не алкогольных  (штрих-коды, цены, группы, объединение товаров, названия)</a:t>
            </a:r>
          </a:p>
          <a:p>
            <a:r>
              <a:rPr lang="ru-RU" sz="1600" dirty="0">
                <a:latin typeface="+mn-lt"/>
              </a:rPr>
              <a:t>- передавать торговую матрицу на кассу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+mn-lt"/>
              </a:rPr>
              <a:t> печатать ценники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+mn-lt"/>
              </a:rPr>
              <a:t> использовать кассовый модуль </a:t>
            </a:r>
            <a:r>
              <a:rPr lang="ru-RU" sz="1600" dirty="0" err="1" smtClean="0">
                <a:latin typeface="+mn-lt"/>
              </a:rPr>
              <a:t>Контур.Маркет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. </a:t>
            </a:r>
            <a:r>
              <a:rPr lang="ru-RU" sz="1600" u="sng" dirty="0" smtClean="0">
                <a:latin typeface="+mn-lt"/>
              </a:rPr>
              <a:t>Осуществлять </a:t>
            </a:r>
            <a:r>
              <a:rPr lang="ru-RU" sz="1600" u="sng" dirty="0">
                <a:latin typeface="+mn-lt"/>
              </a:rPr>
              <a:t>учет товаров</a:t>
            </a:r>
          </a:p>
          <a:p>
            <a:r>
              <a:rPr lang="ru-RU" sz="1600" dirty="0">
                <a:latin typeface="+mn-lt"/>
              </a:rPr>
              <a:t>- работать с товарными накладными</a:t>
            </a:r>
          </a:p>
          <a:p>
            <a:r>
              <a:rPr lang="ru-RU" sz="1600" dirty="0">
                <a:latin typeface="+mn-lt"/>
              </a:rPr>
              <a:t>- заниматься ценообразованием</a:t>
            </a:r>
          </a:p>
          <a:p>
            <a:r>
              <a:rPr lang="ru-RU" sz="1600" dirty="0">
                <a:latin typeface="+mn-lt"/>
              </a:rPr>
              <a:t>- </a:t>
            </a:r>
            <a:r>
              <a:rPr lang="ru-RU" sz="1600" dirty="0" smtClean="0">
                <a:latin typeface="+mn-lt"/>
              </a:rPr>
              <a:t>контролировать товарные остатки 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- </a:t>
            </a:r>
            <a:r>
              <a:rPr lang="ru-RU" sz="1600" dirty="0" smtClean="0">
                <a:latin typeface="+mn-lt"/>
              </a:rPr>
              <a:t>проводить инвентаризацию товаров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- </a:t>
            </a:r>
            <a:r>
              <a:rPr lang="ru-RU" sz="1600" dirty="0" smtClean="0">
                <a:latin typeface="+mn-lt"/>
              </a:rPr>
              <a:t>получать </a:t>
            </a:r>
            <a:r>
              <a:rPr lang="ru-RU" sz="1600" dirty="0">
                <a:latin typeface="+mn-lt"/>
              </a:rPr>
              <a:t>аналитику </a:t>
            </a:r>
            <a:r>
              <a:rPr lang="ru-RU" sz="1600" dirty="0" smtClean="0">
                <a:latin typeface="+mn-lt"/>
              </a:rPr>
              <a:t>(отчеты по поставкам и отчеты </a:t>
            </a:r>
            <a:r>
              <a:rPr lang="ru-RU" sz="1600" dirty="0">
                <a:latin typeface="+mn-lt"/>
              </a:rPr>
              <a:t>о </a:t>
            </a:r>
            <a:r>
              <a:rPr lang="ru-RU" sz="1600" dirty="0" smtClean="0">
                <a:latin typeface="+mn-lt"/>
              </a:rPr>
              <a:t>продажам).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29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3515"/>
              </p:ext>
            </p:extLst>
          </p:nvPr>
        </p:nvGraphicFramePr>
        <p:xfrm>
          <a:off x="368524" y="1340768"/>
          <a:ext cx="837994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Описание функциональных возможностей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Контур.Маркета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1. Работа в ЕГАИС</a:t>
                      </a:r>
                      <a:endParaRPr lang="ru-RU" sz="1600" b="1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Фиксация сведений о приходе продукции - работа с накладными ЕГАИС </a:t>
                      </a:r>
                      <a:endParaRPr lang="ru-RU" sz="1400" kern="1200" dirty="0" smtClean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прием, частичный прием и отказ)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продукции на баланс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Списание продукции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возвратных ТТН и ТТН на перемещение продукции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endParaRPr lang="ru-RU" sz="1400" b="1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Запросы на отмену документов 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в разработке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инвентаризации алкогольной продукции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инвентаризация 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продукции при помощи сканера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Многопользовательская работа в программе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работать с несколькими точками с одного рабочего места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работать с ЕГАИС удаленно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8064552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Возможности тарифа «</a:t>
            </a:r>
            <a:r>
              <a:rPr lang="ru-RU" sz="2400" u="sng" dirty="0" err="1" smtClean="0">
                <a:latin typeface="+mj-lt"/>
                <a:ea typeface="+mj-ea"/>
                <a:cs typeface="+mj-cs"/>
              </a:rPr>
              <a:t>Алкомаркет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»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Доступ к сервису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по тарифу «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Алкомаркет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» позволяет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r>
              <a:rPr lang="ru-RU" sz="1600" dirty="0">
                <a:latin typeface="+mn-lt"/>
              </a:rPr>
              <a:t>3</a:t>
            </a:r>
            <a:r>
              <a:rPr lang="ru-RU" sz="1600" dirty="0" smtClean="0">
                <a:latin typeface="+mn-lt"/>
              </a:rPr>
              <a:t>. </a:t>
            </a:r>
            <a:r>
              <a:rPr lang="ru-RU" sz="1600" u="sng" dirty="0">
                <a:latin typeface="+mn-lt"/>
              </a:rPr>
              <a:t>Фиксировать необходимые сведения в ЕГАИС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n-lt"/>
              </a:rPr>
              <a:t>получать и подтверждать входящие ТТН, отправлять исходящие ТТН,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n-lt"/>
              </a:rPr>
              <a:t>корректно вести учет продукции на регистрах остатков №1 и №2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n-lt"/>
              </a:rPr>
              <a:t>актуализировать остатки продукции (инвентаризация, постановка на баланс, списание</a:t>
            </a:r>
            <a:r>
              <a:rPr lang="ru-RU" sz="1600" dirty="0" smtClean="0">
                <a:latin typeface="+mn-lt"/>
              </a:rPr>
              <a:t>),</a:t>
            </a:r>
            <a:endParaRPr lang="ru-RU" sz="16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n-lt"/>
              </a:rPr>
              <a:t>при продаже АП через кассу автоматически формировать акты списания проданной продукции 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4. </a:t>
            </a:r>
            <a:r>
              <a:rPr lang="ru-RU" sz="1600" u="sng" dirty="0">
                <a:latin typeface="+mn-lt"/>
              </a:rPr>
              <a:t>Вести журнал учета объема розничных продаж </a:t>
            </a:r>
            <a:endParaRPr lang="ru-RU" sz="1600" u="sng" dirty="0" smtClean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r>
              <a:rPr lang="ru-RU" sz="1600" dirty="0" smtClean="0"/>
              <a:t>5</a:t>
            </a:r>
            <a:r>
              <a:rPr lang="ru-RU" sz="1600" u="sng" dirty="0" smtClean="0">
                <a:latin typeface="+mn-lt"/>
              </a:rPr>
              <a:t>. Формировать и отправлять декларации по формам №11 и №12 в ФСРАР</a:t>
            </a:r>
          </a:p>
          <a:p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pPr marL="342900" indent="-342900">
              <a:buAutoNum type="arabicPeriod"/>
            </a:pPr>
            <a:endParaRPr lang="ru-RU" sz="1600" u="sng" dirty="0" smtClean="0">
              <a:latin typeface="+mn-lt"/>
            </a:endParaRPr>
          </a:p>
          <a:p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30</a:t>
            </a:fld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141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Действия клиента по переходу </a:t>
            </a:r>
            <a:endParaRPr lang="en-US" sz="2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364954"/>
                </a:solidFill>
                <a:latin typeface="+mn-lt"/>
              </a:rPr>
              <a:t>При наличии действующей лицензии на </a:t>
            </a:r>
            <a:r>
              <a:rPr lang="en-US" dirty="0" smtClean="0">
                <a:solidFill>
                  <a:srgbClr val="364954"/>
                </a:solidFill>
                <a:latin typeface="+mn-lt"/>
              </a:rPr>
              <a:t>Retail Declaration 2.0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необходимо зайти </a:t>
            </a:r>
            <a:r>
              <a:rPr lang="ru-RU" dirty="0" smtClean="0">
                <a:solidFill>
                  <a:srgbClr val="364954"/>
                </a:solidFill>
                <a:latin typeface="+mn-lt"/>
              </a:rPr>
              <a:t>на страницу </a:t>
            </a:r>
            <a:endParaRPr lang="ru-RU" dirty="0" smtClean="0">
              <a:solidFill>
                <a:srgbClr val="364954"/>
              </a:solidFill>
              <a:latin typeface="+mn-lt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://egais.center-inform.ru/offers/zamena-retail-declaration.php</a:t>
            </a:r>
            <a:endParaRPr lang="ru-RU" dirty="0" smtClean="0">
              <a:solidFill>
                <a:srgbClr val="364954"/>
              </a:solidFill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2. Выбрать вариант перехода на </a:t>
            </a:r>
            <a:r>
              <a:rPr lang="ru-RU" dirty="0" err="1" smtClean="0">
                <a:latin typeface="+mn-lt"/>
              </a:rPr>
              <a:t>Контур.Маркет</a:t>
            </a:r>
            <a:r>
              <a:rPr lang="ru-RU" dirty="0" smtClean="0">
                <a:latin typeface="+mn-lt"/>
              </a:rPr>
              <a:t> и заполнить данные, необходимые для предоставления бесплатного доступа к сервису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3. Дождаться регистрации в сервисе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4. Начать использовать сервис в работе, входя в него по логину и паролю.</a:t>
            </a:r>
            <a:endParaRPr lang="en-US" dirty="0" smtClean="0">
              <a:latin typeface="+mn-lt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31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8064552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Переход на альтернативное решение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8738" y="4437112"/>
            <a:ext cx="856895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А также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>
                <a:latin typeface="+mj-lt"/>
                <a:cs typeface="Arial" panose="020B0604020202020204" pitchFamily="34" charset="0"/>
              </a:rPr>
              <a:t>группа ВКонтакте: </a:t>
            </a:r>
            <a:r>
              <a:rPr lang="en-US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http://</a:t>
            </a:r>
            <a:r>
              <a:rPr lang="en-US" u="sng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vk.com/c_inform</a:t>
            </a:r>
            <a:endParaRPr lang="ru-RU" u="sng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67" y="1488384"/>
            <a:ext cx="8424936" cy="52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b="1" smtClean="0">
                <a:solidFill>
                  <a:srgbClr val="364954"/>
                </a:solidFill>
                <a:cs typeface="Arial" panose="020B0604020202020204" pitchFamily="34" charset="0"/>
                <a:hlinkClick r:id="rId2"/>
              </a:rPr>
              <a:t>egais.center-inform.ru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278" y="2312293"/>
            <a:ext cx="72240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defRPr/>
            </a:pPr>
            <a:r>
              <a:rPr lang="en-US" sz="16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cs typeface="Arial" panose="020B0604020202020204" pitchFamily="34" charset="0"/>
                <a:hlinkClick r:id="rId3"/>
              </a:rPr>
              <a:t>egais.center-inform.ru/egais/kontur_market.php</a:t>
            </a:r>
            <a:r>
              <a:rPr lang="ru-RU" sz="1600" dirty="0" smtClean="0">
                <a:cs typeface="Arial" panose="020B0604020202020204" pitchFamily="34" charset="0"/>
              </a:rPr>
              <a:t> - страница с описанием возможностей сервиса</a:t>
            </a:r>
          </a:p>
          <a:p>
            <a:pPr>
              <a:lnSpc>
                <a:spcPct val="130000"/>
              </a:lnSpc>
              <a:buClr>
                <a:srgbClr val="C00000"/>
              </a:buClr>
              <a:defRPr/>
            </a:pPr>
            <a:endParaRPr lang="ru-RU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cs typeface="Arial" panose="020B0604020202020204" pitchFamily="34" charset="0"/>
              </a:rPr>
              <a:t>раздел </a:t>
            </a:r>
            <a:r>
              <a:rPr lang="ru-RU" sz="1600" dirty="0" smtClean="0">
                <a:solidFill>
                  <a:srgbClr val="364954"/>
                </a:solidFill>
                <a:cs typeface="Arial" panose="020B0604020202020204" pitchFamily="34" charset="0"/>
                <a:hlinkClick r:id="rId4"/>
              </a:rPr>
              <a:t>«Задать вопрос» </a:t>
            </a:r>
            <a:r>
              <a:rPr lang="ru-RU" sz="1600" dirty="0" smtClean="0">
                <a:cs typeface="Arial" panose="020B0604020202020204" pitchFamily="34" charset="0"/>
              </a:rPr>
              <a:t>- сервис обратной связи на сайте 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cs typeface="Arial" panose="020B0604020202020204" pitchFamily="34" charset="0"/>
              </a:rPr>
              <a:t>обратная связь - </a:t>
            </a:r>
            <a:r>
              <a:rPr lang="en-US" sz="1600" dirty="0" smtClean="0">
                <a:solidFill>
                  <a:srgbClr val="074DE9"/>
                </a:solidFill>
                <a:cs typeface="Arial" panose="020B0604020202020204" pitchFamily="34" charset="0"/>
                <a:hlinkClick r:id="rId5"/>
              </a:rPr>
              <a:t>help@center-inform.ru</a:t>
            </a:r>
            <a:endParaRPr lang="ru-RU" sz="1600" dirty="0">
              <a:solidFill>
                <a:srgbClr val="074DE9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251520" y="6592267"/>
            <a:ext cx="432048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32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850" y="260350"/>
            <a:ext cx="8064552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Контактная информация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8738" y="836712"/>
            <a:ext cx="8568952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ru-RU" sz="2800" b="1" dirty="0">
                <a:latin typeface="+mn-lt"/>
              </a:rPr>
              <a:t>Следите за новостями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81689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Спасибо за внимание!</a:t>
            </a:r>
          </a:p>
          <a:p>
            <a:pPr algn="ctr"/>
            <a:r>
              <a:rPr lang="ru-RU" sz="1000" b="1" dirty="0" smtClean="0">
                <a:latin typeface="+mn-lt"/>
              </a:rPr>
              <a:t> </a:t>
            </a:r>
            <a:endParaRPr lang="ru-RU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3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89038"/>
              </p:ext>
            </p:extLst>
          </p:nvPr>
        </p:nvGraphicFramePr>
        <p:xfrm>
          <a:off x="251520" y="1196752"/>
          <a:ext cx="8451948" cy="405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Описание функциональных возможностей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Контур.Маркета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доступа к интернету для просмотра данных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Обязательно нужен интернет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со сканером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смартфона в качестве сканера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</a:t>
                      </a:r>
                      <a:r>
                        <a:rPr lang="ru-RU" sz="1400" kern="1200" dirty="0" err="1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Контур.Сканер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для IOS и </a:t>
                      </a:r>
                      <a:r>
                        <a:rPr lang="ru-RU" sz="1400" kern="1200" dirty="0" err="1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Android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отчетов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По остаткам</a:t>
                      </a:r>
                      <a:r>
                        <a:rPr lang="ru-RU" sz="1400" kern="1200" baseline="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(для товароведа)</a:t>
                      </a:r>
                    </a:p>
                    <a:p>
                      <a:pPr algn="l"/>
                      <a:r>
                        <a:rPr lang="ru-RU" sz="1400" kern="1200" baseline="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и о</a:t>
                      </a:r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продажах 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2. Работа с ККТ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Фиксация розничных продаж с помощью ККТ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Совместимость с кассами и кассовым ПО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Совместим с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 ККТ ведущих производителей </a:t>
                      </a:r>
                      <a:endParaRPr lang="ru-RU" sz="1400" kern="1200" dirty="0" smtClean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Штрих-М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Атол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,  </a:t>
                      </a:r>
                      <a:r>
                        <a:rPr lang="ru-RU" sz="1400" kern="1200" dirty="0" err="1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Дримкас</a:t>
                      </a:r>
                      <a:r>
                        <a:rPr lang="en-US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Эвотор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Учет других товаров (неалкогольных)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При подключении кассы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850" y="260350"/>
            <a:ext cx="8064552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50124"/>
              </p:ext>
            </p:extLst>
          </p:nvPr>
        </p:nvGraphicFramePr>
        <p:xfrm>
          <a:off x="368524" y="1196750"/>
          <a:ext cx="8379940" cy="455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Описание функциональных возможностей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Контур.Маркета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2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9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3. Подготовка и представление деклараций в ФСРАР</a:t>
                      </a:r>
                    </a:p>
                    <a:p>
                      <a:r>
                        <a:rPr lang="ru-RU" sz="1600" b="1" dirty="0" smtClean="0">
                          <a:effectLst/>
                        </a:rPr>
                        <a:t>по формам №№ 11 и 12</a:t>
                      </a:r>
                      <a:endParaRPr lang="ru-RU" sz="1600" dirty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9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деклараций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9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Отправка деклараций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rgbClr val="E0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9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Перенос данных поступлений и расхода из ЕГАИС в декларации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2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4. Условия перевода и стоимость годовой лицензии </a:t>
                      </a:r>
                    </a:p>
                    <a:p>
                      <a:r>
                        <a:rPr lang="ru-RU" sz="1600" b="1" dirty="0" smtClean="0">
                          <a:effectLst/>
                        </a:rPr>
                        <a:t>на 1 рабочее место (1 FSRAR_ID )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С момента перехода и до окончания срока действия имеющейся лицензии на </a:t>
                      </a:r>
                      <a:r>
                        <a:rPr lang="ru-RU" sz="1400" kern="1200" dirty="0" err="1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Declaration</a:t>
                      </a:r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2.0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Бесплатно </a:t>
                      </a:r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на тариф «</a:t>
                      </a:r>
                      <a:r>
                        <a:rPr lang="ru-RU" sz="1400" kern="1200" dirty="0" err="1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Алкомаркет</a:t>
                      </a:r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На первый год пользования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50% от стоимости разработчика 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На второй и последующий года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По стоимости </a:t>
                      </a:r>
                      <a:r>
                        <a:rPr lang="ru-RU" sz="1400" kern="1200" dirty="0" smtClean="0">
                          <a:solidFill>
                            <a:srgbClr val="364954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разработчика </a:t>
                      </a:r>
                      <a:endParaRPr lang="ru-RU" sz="1400" kern="1200" dirty="0">
                        <a:solidFill>
                          <a:srgbClr val="364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850" y="260350"/>
            <a:ext cx="8064552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41" y="1831751"/>
            <a:ext cx="8496944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– это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товароучетная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система, графический интерфейс для работы с УТМ ЕГАИС, а также кассовый модуль от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компании АО «ПФ «СКБ Контур».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представляет из себя 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web-c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ервис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 Сервис предназначен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для розничных участников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алкогольного рынка (магазинов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и предприятий общественного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питания, реализующих АП), для продуктовой и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непродуктовой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розницы (бытовая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химия, косметика, автозапчасти,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мебель и пр.), а также для предприятий и ИП, работающих в сфере услуг.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rgbClr val="A2252C"/>
              </a:buClr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Сервис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Контур.Маркет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 позволяет </a:t>
            </a: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вести учет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товаров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онлайн, </a:t>
            </a: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взаимодействовать при этом с контрольно-кассовой техникой,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 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фиксировать необходимые сведения по учету алкоголя в системе ЕГАИС, </a:t>
            </a:r>
          </a:p>
          <a:p>
            <a:pPr marL="285750" indent="-285750">
              <a:lnSpc>
                <a:spcPct val="130000"/>
              </a:lnSpc>
              <a:buClr>
                <a:srgbClr val="A2252C"/>
              </a:buClr>
              <a:buFontTx/>
              <a:buChar char="-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готовить и сдавать декларации в </a:t>
            </a:r>
            <a:r>
              <a:rPr lang="ru-RU" sz="1600" dirty="0" err="1" smtClean="0">
                <a:solidFill>
                  <a:srgbClr val="364954"/>
                </a:solidFill>
                <a:latin typeface="+mn-lt"/>
              </a:rPr>
              <a:t>Росалкогольрегулирование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</a:p>
          <a:p>
            <a:pPr>
              <a:lnSpc>
                <a:spcPct val="130000"/>
              </a:lnSpc>
              <a:buClr>
                <a:srgbClr val="A2252C"/>
              </a:buClr>
            </a:pPr>
            <a:endParaRPr lang="ru-RU" sz="1400" dirty="0" smtClean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5531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496" y="4437112"/>
            <a:ext cx="7750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64954"/>
                </a:solidFill>
                <a:latin typeface="+mn-lt"/>
              </a:rPr>
              <a:t>Доступ к сервису с рабочего места товароведа (для формирования каталога товаров, приема товаров, назначения цен, печати ценников и работы в ЕГАИС) и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/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или с рабочего места менеджера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/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директора (для анализа отчетов) осуществляется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через интернет и не требует установки ПО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  <a:p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А для фиксации продаж на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рабочем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месте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кассира (компьютере, планшете или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POS-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терминале с ОС </a:t>
            </a:r>
            <a:r>
              <a:rPr lang="en-US" sz="1600" dirty="0">
                <a:solidFill>
                  <a:srgbClr val="364954"/>
                </a:solidFill>
                <a:latin typeface="+mn-lt"/>
              </a:rPr>
              <a:t>Windows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10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не ниже 1607) 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устанавливается  </a:t>
            </a:r>
            <a:r>
              <a:rPr lang="ru-RU" sz="1600" b="1" dirty="0">
                <a:solidFill>
                  <a:srgbClr val="364954"/>
                </a:solidFill>
                <a:latin typeface="+mn-lt"/>
              </a:rPr>
              <a:t>кассовый </a:t>
            </a:r>
            <a:r>
              <a:rPr lang="ru-RU" sz="1600" b="1" dirty="0" smtClean="0">
                <a:solidFill>
                  <a:srgbClr val="364954"/>
                </a:solidFill>
                <a:latin typeface="+mn-lt"/>
              </a:rPr>
              <a:t>модуль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.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pic>
        <p:nvPicPr>
          <p:cNvPr id="8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26" y="1700808"/>
            <a:ext cx="630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692584"/>
            <a:ext cx="9071777" cy="50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67136" y="58052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На основном экране сервиса есть 2 меню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364954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Верхнее меню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-  текущая  компания</a:t>
            </a:r>
            <a:r>
              <a:rPr lang="ru-RU" sz="1600" dirty="0">
                <a:solidFill>
                  <a:srgbClr val="364954"/>
                </a:solidFill>
                <a:latin typeface="+mn-lt"/>
              </a:rPr>
              <a:t>, основные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настройки, помощь и пользователь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Левое боковое меню – основное меню сервиса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364954"/>
                </a:solidFill>
                <a:latin typeface="+mn-lt"/>
              </a:rPr>
              <a:t>для работы</a:t>
            </a:r>
            <a:r>
              <a:rPr lang="en-US" sz="1600" dirty="0" smtClean="0">
                <a:solidFill>
                  <a:srgbClr val="364954"/>
                </a:solidFill>
                <a:latin typeface="+mn-lt"/>
              </a:rPr>
              <a:t> </a:t>
            </a:r>
            <a:endParaRPr lang="ru-RU" sz="1600" dirty="0">
              <a:solidFill>
                <a:srgbClr val="364954"/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46" y="761485"/>
            <a:ext cx="631502" cy="1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64552" cy="5048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Альтернативное решение – </a:t>
            </a:r>
            <a:r>
              <a:rPr lang="ru-RU" sz="17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Контур.Маркет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251520" y="6592267"/>
            <a:ext cx="288032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200" b="1" smtClean="0">
                <a:solidFill>
                  <a:schemeClr val="bg1"/>
                </a:solidFill>
              </a:rPr>
              <a:pPr algn="l"/>
              <a:t>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75773" y="1824803"/>
            <a:ext cx="3036186" cy="759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ru-RU" sz="1800" dirty="0" smtClean="0"/>
              <a:t>Работайте с ЕГАИС и отчитывайтесь в ФСРАР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-673702" y="1043275"/>
            <a:ext cx="6260945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/>
              <a:t>Возможности </a:t>
            </a:r>
            <a:r>
              <a:rPr lang="en-US" sz="2400" dirty="0" smtClean="0"/>
              <a:t>web-</a:t>
            </a:r>
            <a:r>
              <a:rPr lang="ru-RU" sz="2400" dirty="0" smtClean="0"/>
              <a:t>сервиса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0575" y="3676328"/>
            <a:ext cx="3073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latin typeface="+mn-lt"/>
              </a:rPr>
              <a:t>8</a:t>
            </a:r>
            <a:r>
              <a:rPr lang="ru-RU" dirty="0" smtClean="0">
                <a:latin typeface="+mn-lt"/>
              </a:rPr>
              <a:t>. Контролируйте продажи</a:t>
            </a:r>
            <a:endParaRPr lang="ru-RU" dirty="0">
              <a:latin typeface="+mn-lt"/>
            </a:endParaRPr>
          </a:p>
        </p:txBody>
      </p:sp>
      <p:pic>
        <p:nvPicPr>
          <p:cNvPr id="11" name="Picture 2" descr="https://ui.skbkontur.ru/websites/Kontur.ru/illustrations/products-icons-features/iconset/10-blue/icon-01-bb-to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4641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ui.skbkontur.ru/websites/Kontur.ru/illustrations/products-icons-features/iconset/10-blue/icon-12-other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47" y="4398412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ui.skbkontur.ru/websites/Kontur.ru/illustrations/products-icons-features/iconset/10-blue/icon-01-bb-m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78" y="1806124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ui.skbkontur.ru/websites/Kontur.ru/illustrations/products-icons-features/iconset/10-blue/icon-12-other-receip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17" y="2599953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ui.skbkontur.ru/websites/Kontur.ru/illustrations/products-icons-features/iconset/10-blue/icon-01-bb-ch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52995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ui.skbkontur.ru/websites/Kontur.ru/illustrations/products-icons-features/iconset/10-blue/icon-02-doc-pagestamp-fsr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6565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ui.skbkontur.ru/websites/Kontur.ru/illustrations/products-icons-features/iconset/10-blue/icon-04-tech-mobi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9" y="4374584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https://ui.skbkontur.ru/websites/Kontur.ru/illustrations/products-icons-features/iconset/10-blue/icon-12-other-cashregis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9" y="5354537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s://ui.skbkontur.ru/websites/Kontur.ru/illustrations/products-icons-features/iconset/10-blue/icon-01-bb-puzz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39" y="5334516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i.skbkontur.ru/websites/Kontur.ru/illustrations/products-icons-features/iconset/10-blue/icon-11-symbol-checklis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4316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ui.skbkontur.ru/eco/logo/market/market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2" y="764704"/>
            <a:ext cx="3434050" cy="8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75772" y="2702470"/>
            <a:ext cx="3036186" cy="634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2. Ведите учет </a:t>
            </a:r>
            <a:r>
              <a:rPr lang="ru-RU" sz="1800" dirty="0" smtClean="0"/>
              <a:t>товаров</a:t>
            </a:r>
            <a:endParaRPr lang="ru-RU" sz="1800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75772" y="3582921"/>
            <a:ext cx="3036186" cy="5994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sz="1800" dirty="0" smtClean="0"/>
              <a:t>3</a:t>
            </a:r>
            <a:r>
              <a:rPr lang="en-US" sz="1800" dirty="0" smtClean="0"/>
              <a:t>. </a:t>
            </a:r>
            <a:r>
              <a:rPr lang="ru-RU" sz="1800" dirty="0"/>
              <a:t>Заполняйте каталог товаров быстро и </a:t>
            </a:r>
            <a:r>
              <a:rPr lang="ru-RU" sz="1800" dirty="0" smtClean="0"/>
              <a:t>просто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98709" y="4489099"/>
            <a:ext cx="332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500"/>
              </a:spcAft>
            </a:pPr>
            <a:r>
              <a:rPr lang="ru-RU" dirty="0">
                <a:latin typeface="+mn-lt"/>
              </a:rPr>
              <a:t>9</a:t>
            </a:r>
            <a:r>
              <a:rPr lang="en-US" dirty="0" smtClean="0">
                <a:latin typeface="+mn-lt"/>
              </a:rPr>
              <a:t>. </a:t>
            </a:r>
            <a:r>
              <a:rPr lang="ru-RU" dirty="0">
                <a:latin typeface="+mn-lt"/>
              </a:rPr>
              <a:t>Отслеживайте пустые </a:t>
            </a:r>
            <a:r>
              <a:rPr lang="ru-RU" dirty="0" smtClean="0">
                <a:latin typeface="+mn-lt"/>
              </a:rPr>
              <a:t>полки</a:t>
            </a:r>
            <a:endParaRPr lang="ru-RU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02514" y="182480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500"/>
              </a:spcAft>
            </a:pPr>
            <a:r>
              <a:rPr lang="ru-RU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. </a:t>
            </a:r>
            <a:r>
              <a:rPr lang="ru-RU" dirty="0">
                <a:latin typeface="+mn-lt"/>
              </a:rPr>
              <a:t>Используйте </a:t>
            </a:r>
            <a:r>
              <a:rPr lang="ru-RU" dirty="0" smtClean="0">
                <a:latin typeface="+mn-lt"/>
              </a:rPr>
              <a:t>инструменты ценовой </a:t>
            </a:r>
            <a:r>
              <a:rPr lang="ru-RU" dirty="0">
                <a:latin typeface="+mn-lt"/>
              </a:rPr>
              <a:t>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2514" y="2690640"/>
            <a:ext cx="309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500"/>
              </a:spcAft>
            </a:pPr>
            <a:r>
              <a:rPr lang="ru-RU" dirty="0">
                <a:latin typeface="+mn-lt"/>
              </a:rPr>
              <a:t> 7</a:t>
            </a:r>
            <a:r>
              <a:rPr lang="ru-RU" dirty="0" smtClean="0">
                <a:latin typeface="+mn-lt"/>
              </a:rPr>
              <a:t>.</a:t>
            </a:r>
            <a:r>
              <a:rPr lang="en-US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Назначайте </a:t>
            </a:r>
            <a:r>
              <a:rPr lang="ru-RU" dirty="0" smtClean="0">
                <a:latin typeface="+mn-lt"/>
              </a:rPr>
              <a:t>скидки                                прямо </a:t>
            </a:r>
            <a:r>
              <a:rPr lang="ru-RU" dirty="0">
                <a:latin typeface="+mn-lt"/>
              </a:rPr>
              <a:t>на кассе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25200" y="4364978"/>
            <a:ext cx="307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latin typeface="+mn-lt"/>
              </a:rPr>
              <a:t>4</a:t>
            </a:r>
            <a:r>
              <a:rPr lang="ru-RU" dirty="0" smtClean="0">
                <a:latin typeface="+mn-lt"/>
              </a:rPr>
              <a:t>. Сканируйте </a:t>
            </a:r>
            <a:r>
              <a:rPr lang="ru-RU" dirty="0" err="1">
                <a:latin typeface="+mn-lt"/>
              </a:rPr>
              <a:t>штрихкоды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           со смартфона</a:t>
            </a:r>
            <a:endParaRPr lang="ru-RU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90575" y="5354537"/>
            <a:ext cx="307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 smtClean="0">
                <a:latin typeface="+mn-lt"/>
              </a:rPr>
              <a:t>10. Взаимодействуйте                              с кассами и кассовым ПО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25200" y="5487919"/>
            <a:ext cx="3073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 smtClean="0">
                <a:latin typeface="+mn-lt"/>
              </a:rPr>
              <a:t>5. Работайте на кассе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0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1942</Words>
  <Application>Microsoft Office PowerPoint</Application>
  <PresentationFormat>Экран (4:3)</PresentationFormat>
  <Paragraphs>463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Тема Office</vt:lpstr>
      <vt:lpstr>Презентация PowerPoint</vt:lpstr>
      <vt:lpstr>1. Ожидаемые изменения на рынке алкоголя </vt:lpstr>
      <vt:lpstr>Презентация PowerPoint</vt:lpstr>
      <vt:lpstr>Презентация PowerPoint</vt:lpstr>
      <vt:lpstr>Презентация PowerPoint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2. Альтернативное решение – Контур.Маркет</vt:lpstr>
      <vt:lpstr> </vt:lpstr>
      <vt:lpstr>Презентация PowerPoint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14.04.2009</dc:creator>
  <cp:lastModifiedBy>Пользователь Windows</cp:lastModifiedBy>
  <cp:revision>555</cp:revision>
  <cp:lastPrinted>2018-05-10T09:20:16Z</cp:lastPrinted>
  <dcterms:created xsi:type="dcterms:W3CDTF">2010-10-05T10:58:33Z</dcterms:created>
  <dcterms:modified xsi:type="dcterms:W3CDTF">2018-05-23T08:07:30Z</dcterms:modified>
</cp:coreProperties>
</file>